
<file path=[Content_Types].xml><?xml version="1.0" encoding="utf-8"?>
<Types xmlns="http://schemas.openxmlformats.org/package/2006/content-types">
  <Default Extension="fntdata" ContentType="application/x-fontdata"/>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3"/>
  </p:notesMasterIdLst>
  <p:sldIdLst>
    <p:sldId id="256" r:id="rId2"/>
    <p:sldId id="257" r:id="rId3"/>
    <p:sldId id="258" r:id="rId4"/>
    <p:sldId id="259" r:id="rId5"/>
    <p:sldId id="296" r:id="rId6"/>
    <p:sldId id="298" r:id="rId7"/>
    <p:sldId id="297" r:id="rId8"/>
    <p:sldId id="260" r:id="rId9"/>
    <p:sldId id="261" r:id="rId10"/>
    <p:sldId id="292" r:id="rId11"/>
    <p:sldId id="269" r:id="rId12"/>
    <p:sldId id="284" r:id="rId13"/>
    <p:sldId id="270" r:id="rId14"/>
    <p:sldId id="285" r:id="rId15"/>
    <p:sldId id="291" r:id="rId16"/>
    <p:sldId id="283" r:id="rId17"/>
    <p:sldId id="293" r:id="rId18"/>
    <p:sldId id="262" r:id="rId19"/>
    <p:sldId id="263" r:id="rId20"/>
    <p:sldId id="264" r:id="rId21"/>
    <p:sldId id="265" r:id="rId22"/>
    <p:sldId id="266" r:id="rId23"/>
    <p:sldId id="267" r:id="rId24"/>
    <p:sldId id="294" r:id="rId25"/>
    <p:sldId id="268" r:id="rId26"/>
    <p:sldId id="271" r:id="rId27"/>
    <p:sldId id="272" r:id="rId28"/>
    <p:sldId id="295" r:id="rId29"/>
    <p:sldId id="286" r:id="rId30"/>
    <p:sldId id="287" r:id="rId31"/>
    <p:sldId id="288" r:id="rId32"/>
    <p:sldId id="289" r:id="rId33"/>
    <p:sldId id="290" r:id="rId34"/>
    <p:sldId id="273" r:id="rId35"/>
    <p:sldId id="274" r:id="rId36"/>
    <p:sldId id="275" r:id="rId37"/>
    <p:sldId id="276" r:id="rId38"/>
    <p:sldId id="281" r:id="rId39"/>
    <p:sldId id="277" r:id="rId40"/>
    <p:sldId id="278" r:id="rId41"/>
    <p:sldId id="279" r:id="rId42"/>
  </p:sldIdLst>
  <p:sldSz cx="9144000" cy="6858000" type="screen4x3"/>
  <p:notesSz cx="7315200" cy="9601200"/>
  <p:embeddedFontLst>
    <p:embeddedFont>
      <p:font typeface="Arimo" panose="020B0604020202020204" charset="0"/>
      <p:regular r:id="rId44"/>
      <p:bold r:id="rId45"/>
      <p:italic r:id="rId46"/>
      <p:boldItalic r:id="rId47"/>
    </p:embeddedFont>
    <p:embeddedFont>
      <p:font typeface="Calibri" panose="020F0502020204030204" pitchFamily="34" charset="0"/>
      <p:regular r:id="rId48"/>
      <p:bold r:id="rId49"/>
      <p:italic r:id="rId50"/>
      <p:boldItalic r:id="rId51"/>
    </p:embeddedFont>
    <p:embeddedFont>
      <p:font typeface="Montserrat" panose="00000500000000000000" pitchFamily="2"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6" roundtripDataSignature="AMtx7mj3ZLvO33oq78s+YwLT1n/iDoW9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3" autoAdjust="0"/>
    <p:restoredTop sz="78504" autoAdjust="0"/>
  </p:normalViewPr>
  <p:slideViewPr>
    <p:cSldViewPr snapToGrid="0">
      <p:cViewPr varScale="1">
        <p:scale>
          <a:sx n="101" d="100"/>
          <a:sy n="101" d="100"/>
        </p:scale>
        <p:origin x="1908" y="63"/>
      </p:cViewPr>
      <p:guideLst/>
    </p:cSldViewPr>
  </p:slideViewPr>
  <p:outlineViewPr>
    <p:cViewPr>
      <p:scale>
        <a:sx n="33" d="100"/>
        <a:sy n="33" d="100"/>
      </p:scale>
      <p:origin x="0" y="0"/>
    </p:cViewPr>
  </p:outlineViewPr>
  <p:notesTextViewPr>
    <p:cViewPr>
      <p:scale>
        <a:sx n="1" d="1"/>
        <a:sy n="1" d="1"/>
      </p:scale>
      <p:origin x="0" y="-4536"/>
    </p:cViewPr>
  </p:notesTextViewPr>
  <p:notesViewPr>
    <p:cSldViewPr snapToGrid="0">
      <p:cViewPr varScale="1">
        <p:scale>
          <a:sx n="93" d="100"/>
          <a:sy n="93" d="100"/>
        </p:scale>
        <p:origin x="3573" y="5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customschemas.google.com/relationships/presentationmetadata" Target="metadata"/><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media1.mp3>
</file>

<file path=ppt/media/media2.mp3>
</file>

<file path=ppt/media/media3.mp3>
</file>

<file path=ppt/media/media4.mp3>
</file>

<file path=ppt/media/media5.mp3>
</file>

<file path=ppt/media/media6.mp3>
</file>

<file path=ppt/media/media7.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69920" cy="481727"/>
          </a:xfrm>
          <a:prstGeom prst="rect">
            <a:avLst/>
          </a:prstGeom>
          <a:noFill/>
          <a:ln>
            <a:noFill/>
          </a:ln>
        </p:spPr>
        <p:txBody>
          <a:bodyPr spcFirstLastPara="1" wrap="square" lIns="96650" tIns="48325" rIns="96650" bIns="48325" anchor="t" anchorCtr="0">
            <a:noAutofit/>
          </a:bodyPr>
          <a:lstStyle>
            <a:lvl1pPr marR="0" lvl="0" algn="l" rtl="0">
              <a:spcBef>
                <a:spcPts val="0"/>
              </a:spcBef>
              <a:spcAft>
                <a:spcPts val="0"/>
              </a:spcAft>
              <a:buSzPts val="1400"/>
              <a:buNone/>
              <a:defRPr sz="1200" b="0" i="0" u="none" strike="noStrike" cap="none">
                <a:solidFill>
                  <a:schemeClr val="dk1"/>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143587" y="0"/>
            <a:ext cx="3169920" cy="481727"/>
          </a:xfrm>
          <a:prstGeom prst="rect">
            <a:avLst/>
          </a:prstGeom>
          <a:noFill/>
          <a:ln>
            <a:noFill/>
          </a:ln>
        </p:spPr>
        <p:txBody>
          <a:bodyPr spcFirstLastPara="1" wrap="square" lIns="96650" tIns="48325" rIns="96650" bIns="48325" anchor="t" anchorCtr="0">
            <a:noAutofit/>
          </a:bodyPr>
          <a:lstStyle>
            <a:lvl1pPr marR="0" lvl="0" algn="r" rtl="0">
              <a:spcBef>
                <a:spcPts val="0"/>
              </a:spcBef>
              <a:spcAft>
                <a:spcPts val="0"/>
              </a:spcAft>
              <a:buSzPts val="1400"/>
              <a:buNone/>
              <a:defRPr sz="1200" b="0" i="0" u="none" strike="noStrike" cap="none">
                <a:solidFill>
                  <a:schemeClr val="dk1"/>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1pPr>
            <a:lvl2pPr marL="914400" marR="0" lvl="1"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2pPr>
            <a:lvl3pPr marL="1371600" marR="0" lvl="2"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3pPr>
            <a:lvl4pPr marL="1828800" marR="0" lvl="3"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4pPr>
            <a:lvl5pPr marL="2286000" marR="0" lvl="4" indent="-228600" algn="l" rtl="0">
              <a:spcBef>
                <a:spcPts val="0"/>
              </a:spcBef>
              <a:spcAft>
                <a:spcPts val="0"/>
              </a:spcAft>
              <a:buSzPts val="1400"/>
              <a:buNone/>
              <a:defRPr sz="1200" b="0" i="0" u="none" strike="noStrike" cap="none">
                <a:solidFill>
                  <a:schemeClr val="dk1"/>
                </a:solidFill>
                <a:latin typeface="Arimo"/>
                <a:ea typeface="Arimo"/>
                <a:cs typeface="Arimo"/>
                <a:sym typeface="Arimo"/>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119475"/>
            <a:ext cx="3169920" cy="481726"/>
          </a:xfrm>
          <a:prstGeom prst="rect">
            <a:avLst/>
          </a:prstGeom>
          <a:noFill/>
          <a:ln>
            <a:noFill/>
          </a:ln>
        </p:spPr>
        <p:txBody>
          <a:bodyPr spcFirstLastPara="1" wrap="square" lIns="96650" tIns="48325" rIns="96650" bIns="48325" anchor="b" anchorCtr="0">
            <a:noAutofit/>
          </a:bodyPr>
          <a:lstStyle>
            <a:lvl1pPr marR="0" lvl="0" algn="l" rtl="0">
              <a:spcBef>
                <a:spcPts val="0"/>
              </a:spcBef>
              <a:spcAft>
                <a:spcPts val="0"/>
              </a:spcAft>
              <a:buSzPts val="1400"/>
              <a:buNone/>
              <a:defRPr sz="1200" b="0" i="0" u="none" strike="noStrike" cap="none">
                <a:solidFill>
                  <a:schemeClr val="dk1"/>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143587" y="9119475"/>
            <a:ext cx="3169920" cy="481726"/>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mo"/>
                <a:ea typeface="Arimo"/>
                <a:cs typeface="Arimo"/>
                <a:sym typeface="Arimo"/>
              </a:rPr>
              <a:t>‹#›</a:t>
            </a:fld>
            <a:endParaRPr sz="1200" b="0" i="0" u="none" strike="noStrike" cap="none">
              <a:solidFill>
                <a:schemeClr val="dk1"/>
              </a:solidFill>
              <a:latin typeface="Arimo"/>
              <a:ea typeface="Arimo"/>
              <a:cs typeface="Arimo"/>
              <a:sym typeface="Arimo"/>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1: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Hello everyone and welcome to our session!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this session, we will dive deeper into one of the more advanced concepts of S-Q-L.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particular, we will focus on subqueries and variables, which can enable very advanced data analysis to be performed on our data. Subqueries and variables allow us to reuse the results from one query and use them as part of another.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Subqueries are a powerful tool that can help us extract meaningful insights and make more informed decisions based on our data.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get ready to expand your SQL knowledge and learn how to use subqueries effectively in your data analysis.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Let's get started!</a:t>
            </a:r>
          </a:p>
        </p:txBody>
      </p:sp>
      <p:sp>
        <p:nvSpPr>
          <p:cNvPr id="87" name="Google Shape;87;p1: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76632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4: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79" name="Google Shape;179;p14: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42687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5: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86" name="Google Shape;186;p15: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77586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5: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86" name="Google Shape;186;p15: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172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5: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86" name="Google Shape;186;p15: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4839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5: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86" name="Google Shape;186;p15: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01294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5: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86" name="Google Shape;186;p15: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01043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26943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3: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25" name="Google Shape;125;p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4: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 name="Google Shape;137;p4: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dirty="0"/>
          </a:p>
        </p:txBody>
      </p:sp>
      <p:sp>
        <p:nvSpPr>
          <p:cNvPr id="92" name="Google Shape;92;p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c30a3ea24_0_27: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 name="Google Shape;144;g12c30a3ea24_0_27: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7: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51" name="Google Shape;151;p7: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8: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58" name="Google Shape;158;p8: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9: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65" name="Google Shape;165;p9: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9: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65" name="Google Shape;165;p9: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14994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0: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72" name="Google Shape;172;p10: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1: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93" name="Google Shape;193;p11: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2: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199" name="Google Shape;199;p1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91871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3: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7869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c30a3ea24_0_4: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g12c30a3ea24_0_4: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Let's start with a motivating example. (Incidentally, this was an interview question at Zillow.)</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For this example, we'll use a toy database called Zillow, which contains information on 100 house transactions in different cities.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It contains only one table called “transactions,” with five columns: id, state, city, </a:t>
            </a:r>
            <a:r>
              <a:rPr lang="en-US" sz="1800" b="0" i="0" u="none" strike="noStrike" dirty="0" err="1">
                <a:solidFill>
                  <a:srgbClr val="000000"/>
                </a:solidFill>
                <a:effectLst/>
                <a:latin typeface="Arial" panose="020B0604020202020204" pitchFamily="34" charset="0"/>
              </a:rPr>
              <a:t>street_address</a:t>
            </a:r>
            <a:r>
              <a:rPr lang="en-US" sz="1800" b="0" i="0" u="none" strike="noStrike" dirty="0">
                <a:solidFill>
                  <a:srgbClr val="000000"/>
                </a:solidFill>
                <a:effectLst/>
                <a:latin typeface="Arial" panose="020B0604020202020204" pitchFamily="34" charset="0"/>
              </a:rPr>
              <a:t>, and market price.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First, we want to calculate the national average price across all houses in the database.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Then, we want to calculate the average price for each city, and limit the results to cities with an average price that exceeds a threshold.</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Finally, we want to identify which cities have an average price higher than the national average. </a:t>
            </a:r>
            <a:endParaRPr lang="en-US" b="0" dirty="0">
              <a:effectLst/>
            </a:endParaRPr>
          </a:p>
          <a:p>
            <a:br>
              <a:rPr lang="en-US" dirty="0"/>
            </a:b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3: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23456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3: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30911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3: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7921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3: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93874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3: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3: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3139f0f7d7_0_0:notes"/>
          <p:cNvSpPr>
            <a:spLocks noGrp="1" noRot="1" noChangeAspect="1"/>
          </p:cNvSpPr>
          <p:nvPr>
            <p:ph type="sldImg" idx="2"/>
          </p:nvPr>
        </p:nvSpPr>
        <p:spPr>
          <a:xfrm>
            <a:off x="1497013" y="1200150"/>
            <a:ext cx="4321200" cy="3240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3139f0f7d7_0_0: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3139f0f7d7_0_6:notes"/>
          <p:cNvSpPr>
            <a:spLocks noGrp="1" noRot="1" noChangeAspect="1"/>
          </p:cNvSpPr>
          <p:nvPr>
            <p:ph type="sldImg" idx="2"/>
          </p:nvPr>
        </p:nvSpPr>
        <p:spPr>
          <a:xfrm>
            <a:off x="1497013" y="1200150"/>
            <a:ext cx="4321200" cy="3240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0" name="Google Shape;220;g13139f0f7d7_0_6: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3139f0f7d7_0_12:notes"/>
          <p:cNvSpPr>
            <a:spLocks noGrp="1" noRot="1" noChangeAspect="1"/>
          </p:cNvSpPr>
          <p:nvPr>
            <p:ph type="sldImg" idx="2"/>
          </p:nvPr>
        </p:nvSpPr>
        <p:spPr>
          <a:xfrm>
            <a:off x="1497013" y="1200150"/>
            <a:ext cx="4321200" cy="3240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g13139f0f7d7_0_12: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20: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0" name="Google Shape;260;p20: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86724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6:notes"/>
          <p:cNvSpPr txBox="1">
            <a:spLocks noGrp="1"/>
          </p:cNvSpPr>
          <p:nvPr>
            <p:ph type="body" idx="1"/>
          </p:nvPr>
        </p:nvSpPr>
        <p:spPr>
          <a:xfrm>
            <a:off x="731520" y="4620577"/>
            <a:ext cx="5852160" cy="3780473"/>
          </a:xfrm>
          <a:prstGeom prst="rect">
            <a:avLst/>
          </a:prstGeom>
        </p:spPr>
        <p:txBody>
          <a:bodyPr spcFirstLastPara="1" wrap="square" lIns="96650" tIns="48325" rIns="96650" bIns="48325" anchor="t" anchorCtr="0">
            <a:noAutofit/>
          </a:bodyPr>
          <a:lstStyle/>
          <a:p>
            <a:pPr marL="0" lvl="0" indent="0" algn="l" rtl="0">
              <a:spcBef>
                <a:spcPts val="0"/>
              </a:spcBef>
              <a:spcAft>
                <a:spcPts val="0"/>
              </a:spcAft>
              <a:buNone/>
            </a:pPr>
            <a:endParaRPr/>
          </a:p>
        </p:txBody>
      </p:sp>
      <p:sp>
        <p:nvSpPr>
          <p:cNvPr id="234" name="Google Shape;234;p16: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c30a3ea24_0_1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g12c30a3ea24_0_12: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dirty="0"/>
              <a:t>Let's write some SQL to get started.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Remember our end-goal: Identify which cities have an average price higher than the national average price.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We'll use a simple aggregation query to calculate the national average market price first: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SELECT </a:t>
            </a:r>
          </a:p>
          <a:p>
            <a:pPr marL="0" lvl="0" indent="0" algn="l" rtl="0">
              <a:spcBef>
                <a:spcPts val="0"/>
              </a:spcBef>
              <a:spcAft>
                <a:spcPts val="0"/>
              </a:spcAft>
              <a:buNone/>
            </a:pPr>
            <a:r>
              <a:rPr lang="en-US" dirty="0"/>
              <a:t>&lt;break time="0.5s" /&gt; </a:t>
            </a:r>
          </a:p>
          <a:p>
            <a:pPr marL="0" lvl="0" indent="0" algn="l" rtl="0">
              <a:spcBef>
                <a:spcPts val="0"/>
              </a:spcBef>
              <a:spcAft>
                <a:spcPts val="0"/>
              </a:spcAft>
              <a:buNone/>
            </a:pPr>
            <a:r>
              <a:rPr lang="en-US" dirty="0"/>
              <a:t>average (</a:t>
            </a:r>
            <a:r>
              <a:rPr lang="en-US" dirty="0" err="1"/>
              <a:t>market_price</a:t>
            </a:r>
            <a:r>
              <a:rPr lang="en-US" dirty="0"/>
              <a:t>) </a:t>
            </a:r>
          </a:p>
          <a:p>
            <a:pPr marL="0" lvl="0" indent="0" algn="l" rtl="0">
              <a:spcBef>
                <a:spcPts val="0"/>
              </a:spcBef>
              <a:spcAft>
                <a:spcPts val="0"/>
              </a:spcAft>
              <a:buNone/>
            </a:pPr>
            <a:r>
              <a:rPr lang="en-US" dirty="0"/>
              <a:t>&lt;break time="0.5s" /&gt; </a:t>
            </a:r>
          </a:p>
          <a:p>
            <a:pPr marL="0" lvl="0" indent="0" algn="l" rtl="0">
              <a:spcBef>
                <a:spcPts val="0"/>
              </a:spcBef>
              <a:spcAft>
                <a:spcPts val="0"/>
              </a:spcAft>
              <a:buNone/>
            </a:pPr>
            <a:r>
              <a:rPr lang="en-US" dirty="0"/>
              <a:t>FROM transactions;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result is 550 thousand 122 dollars  and 52 cents.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7: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9" name="Google Shape;239;p17: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8: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6" name="Google Shape;246;p18:notes"/>
          <p:cNvSpPr txBox="1">
            <a:spLocks noGrp="1"/>
          </p:cNvSpPr>
          <p:nvPr>
            <p:ph type="body" idx="1"/>
          </p:nvPr>
        </p:nvSpPr>
        <p:spPr>
          <a:xfrm>
            <a:off x="731520" y="4620577"/>
            <a:ext cx="5852160" cy="3780473"/>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c30a3ea24_0_1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g12c30a3ea24_0_12: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Next! &lt;break time="0.25s" /&gt;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We want to calculate the average market price for each city.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We'll use a simple aggregation "GROUP BY" query to break down the results by city.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So, we take the existing query:</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SELECT </a:t>
            </a:r>
          </a:p>
          <a:p>
            <a:pPr rtl="0">
              <a:spcBef>
                <a:spcPts val="0"/>
              </a:spcBef>
              <a:spcAft>
                <a:spcPts val="0"/>
              </a:spcAft>
            </a:pPr>
            <a:r>
              <a:rPr lang="en-US" sz="1800" b="0" i="0" u="none" strike="noStrike" dirty="0">
                <a:solidFill>
                  <a:srgbClr val="000000"/>
                </a:solidFill>
                <a:effectLst/>
                <a:latin typeface="Arial" panose="020B0604020202020204" pitchFamily="34" charset="0"/>
              </a:rPr>
              <a:t>average (</a:t>
            </a:r>
            <a:r>
              <a:rPr lang="en-US" sz="1800" b="0" i="0" u="none" strike="noStrike" dirty="0" err="1">
                <a:solidFill>
                  <a:srgbClr val="000000"/>
                </a:solidFill>
                <a:effectLst/>
                <a:latin typeface="Arial" panose="020B0604020202020204" pitchFamily="34" charset="0"/>
              </a:rPr>
              <a:t>market_price</a:t>
            </a:r>
            <a:r>
              <a:rPr lang="en-US" sz="1800" b="0" i="0" u="none" strike="noStrike" dirty="0">
                <a:solidFill>
                  <a:srgbClr val="000000"/>
                </a:solidFill>
                <a:effectLst/>
                <a:latin typeface="Arial" panose="020B0604020202020204" pitchFamily="34" charset="0"/>
              </a:rPr>
              <a:t>) </a:t>
            </a:r>
          </a:p>
          <a:p>
            <a:pPr rtl="0">
              <a:spcBef>
                <a:spcPts val="0"/>
              </a:spcBef>
              <a:spcAft>
                <a:spcPts val="0"/>
              </a:spcAft>
            </a:pPr>
            <a:r>
              <a:rPr lang="en-US" sz="1800" b="0" i="0" u="none" strike="noStrike" dirty="0">
                <a:solidFill>
                  <a:srgbClr val="000000"/>
                </a:solidFill>
                <a:effectLst/>
                <a:latin typeface="Arial" panose="020B0604020202020204" pitchFamily="34" charset="0"/>
              </a:rPr>
              <a:t>FROM transactions;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Then, we add a GROUP BY clause, to break down the calculation of the averages.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SELECT</a:t>
            </a:r>
          </a:p>
          <a:p>
            <a:pPr rtl="0">
              <a:spcBef>
                <a:spcPts val="0"/>
              </a:spcBef>
              <a:spcAft>
                <a:spcPts val="0"/>
              </a:spcAft>
            </a:pPr>
            <a:r>
              <a:rPr lang="en-US" sz="1800" b="0" i="0" u="none" strike="noStrike" dirty="0">
                <a:solidFill>
                  <a:srgbClr val="000000"/>
                </a:solidFill>
                <a:effectLst/>
                <a:latin typeface="Arial" panose="020B0604020202020204" pitchFamily="34" charset="0"/>
              </a:rPr>
              <a:t>&lt;break time="0.5s" /&gt;  city,</a:t>
            </a:r>
          </a:p>
          <a:p>
            <a:pPr rtl="0">
              <a:spcBef>
                <a:spcPts val="0"/>
              </a:spcBef>
              <a:spcAft>
                <a:spcPts val="0"/>
              </a:spcAft>
            </a:pPr>
            <a:r>
              <a:rPr lang="en-US" sz="1800" b="0" i="0" u="none" strike="noStrike" dirty="0">
                <a:solidFill>
                  <a:srgbClr val="000000"/>
                </a:solidFill>
                <a:effectLst/>
                <a:latin typeface="Arial" panose="020B0604020202020204" pitchFamily="34" charset="0"/>
              </a:rPr>
              <a:t>Average (</a:t>
            </a:r>
            <a:r>
              <a:rPr lang="en-US" sz="1800" b="0" i="0" u="none" strike="noStrike" dirty="0" err="1">
                <a:solidFill>
                  <a:srgbClr val="000000"/>
                </a:solidFill>
                <a:effectLst/>
                <a:latin typeface="Arial" panose="020B0604020202020204" pitchFamily="34" charset="0"/>
              </a:rPr>
              <a:t>market_price</a:t>
            </a:r>
            <a:r>
              <a:rPr lang="en-US" sz="1800" b="0" i="0" u="none" strike="noStrike" dirty="0">
                <a:solidFill>
                  <a:srgbClr val="000000"/>
                </a:solidFill>
                <a:effectLst/>
                <a:latin typeface="Arial" panose="020B0604020202020204" pitchFamily="34" charset="0"/>
              </a:rPr>
              <a:t>) AS </a:t>
            </a:r>
            <a:r>
              <a:rPr lang="en-US" sz="1800" b="0" i="0" u="none" strike="noStrike" dirty="0" err="1">
                <a:solidFill>
                  <a:srgbClr val="000000"/>
                </a:solidFill>
                <a:effectLst/>
                <a:latin typeface="Arial" panose="020B0604020202020204" pitchFamily="34" charset="0"/>
              </a:rPr>
              <a:t>Average_price</a:t>
            </a: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FROM transactions</a:t>
            </a:r>
          </a:p>
          <a:p>
            <a:pPr rtl="0">
              <a:spcBef>
                <a:spcPts val="0"/>
              </a:spcBef>
              <a:spcAft>
                <a:spcPts val="0"/>
              </a:spcAft>
            </a:pPr>
            <a:r>
              <a:rPr lang="en-US" sz="1800" b="0" i="0" u="none" strike="noStrike" dirty="0">
                <a:solidFill>
                  <a:srgbClr val="000000"/>
                </a:solidFill>
                <a:effectLst/>
                <a:latin typeface="Arial" panose="020B0604020202020204" pitchFamily="34" charset="0"/>
              </a:rPr>
              <a:t>&lt;break time="0.5s" /&gt; </a:t>
            </a:r>
          </a:p>
          <a:p>
            <a:pPr rtl="0">
              <a:spcBef>
                <a:spcPts val="0"/>
              </a:spcBef>
              <a:spcAft>
                <a:spcPts val="0"/>
              </a:spcAft>
            </a:pPr>
            <a:r>
              <a:rPr lang="en-US" sz="1800" b="0" i="0" u="none" strike="noStrike" dirty="0">
                <a:solidFill>
                  <a:srgbClr val="000000"/>
                </a:solidFill>
                <a:effectLst/>
                <a:latin typeface="Arial" panose="020B0604020202020204" pitchFamily="34" charset="0"/>
              </a:rPr>
              <a:t>GROUP BY city;</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The result shows us the average price for each of the ten cities in the database.</a:t>
            </a:r>
          </a:p>
        </p:txBody>
      </p:sp>
    </p:spTree>
    <p:extLst>
      <p:ext uri="{BB962C8B-B14F-4D97-AF65-F5344CB8AC3E}">
        <p14:creationId xmlns:p14="http://schemas.microsoft.com/office/powerpoint/2010/main" val="4185179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c30a3ea24_0_1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g12c30a3ea24_0_12: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dirty="0"/>
              <a:t>Now that we have the average price for each city, we want to identify which cities have an average price higher than the national average.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Remember, from our first query, we know that the national average price is $550,122.52</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we'll use a "HAVING" clause to filter the results and identify the three cities that meet this criterion:</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SELECT</a:t>
            </a:r>
          </a:p>
          <a:p>
            <a:pPr marL="0" lvl="0" indent="0" algn="l" rtl="0">
              <a:spcBef>
                <a:spcPts val="0"/>
              </a:spcBef>
              <a:spcAft>
                <a:spcPts val="0"/>
              </a:spcAft>
              <a:buNone/>
            </a:pPr>
            <a:r>
              <a:rPr lang="en-US" dirty="0"/>
              <a:t>City, Average (</a:t>
            </a:r>
            <a:r>
              <a:rPr lang="en-US" dirty="0" err="1"/>
              <a:t>market_price</a:t>
            </a:r>
            <a:r>
              <a:rPr lang="en-US" dirty="0"/>
              <a:t>) AS </a:t>
            </a:r>
            <a:r>
              <a:rPr lang="en-US" dirty="0" err="1"/>
              <a:t>Average_price</a:t>
            </a:r>
            <a:endParaRPr lang="en-US" dirty="0"/>
          </a:p>
          <a:p>
            <a:pPr marL="0" lvl="0" indent="0" algn="l" rtl="0">
              <a:spcBef>
                <a:spcPts val="0"/>
              </a:spcBef>
              <a:spcAft>
                <a:spcPts val="0"/>
              </a:spcAft>
              <a:buNone/>
            </a:pPr>
            <a:r>
              <a:rPr lang="en-US" dirty="0"/>
              <a:t>FROM transactions</a:t>
            </a:r>
          </a:p>
          <a:p>
            <a:pPr marL="0" lvl="0" indent="0" algn="l" rtl="0">
              <a:spcBef>
                <a:spcPts val="0"/>
              </a:spcBef>
              <a:spcAft>
                <a:spcPts val="0"/>
              </a:spcAft>
              <a:buNone/>
            </a:pPr>
            <a:r>
              <a:rPr lang="en-US" dirty="0"/>
              <a:t>GROUP BY city;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we add the HAVING clause: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HAVING </a:t>
            </a:r>
            <a:r>
              <a:rPr lang="en-US" dirty="0" err="1"/>
              <a:t>Average_price</a:t>
            </a:r>
            <a:r>
              <a:rPr lang="en-US" dirty="0"/>
              <a:t> greater than 550 thousand 122 dollars and 52 cents.</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the three cities that have a city-wide average price higher than the national average price are: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San Francisco,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Santa Clara, and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Mountain View.</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38688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c30a3ea24_0_12: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g12c30a3ea24_0_12: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97329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2c30a3ea24_0_20: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Google Shape;111;g12c30a3ea24_0_20: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So, the approach of computing first the national average price and then pasting the value in the query that calculates city averages works.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However, it requires copying and pasting the national average price from one query to another, which is not only error-prone but also makes our queries static: We need to update the average national price every time it changes.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To avoid this issue, we can directly use the first query, which calculates the national average, as part of a larger query.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&lt;break time="0.5s" /&gt;</a:t>
            </a:r>
          </a:p>
          <a:p>
            <a:pPr rtl="0">
              <a:spcBef>
                <a:spcPts val="0"/>
              </a:spcBef>
              <a:spcAft>
                <a:spcPts val="0"/>
              </a:spcAft>
            </a:pPr>
            <a:r>
              <a:rPr lang="en-US" sz="1800" b="0" i="0" u="none" strike="noStrike" dirty="0">
                <a:solidFill>
                  <a:srgbClr val="000000"/>
                </a:solidFill>
                <a:effectLst/>
                <a:latin typeface="Arial" panose="020B0604020202020204" pitchFamily="34" charset="0"/>
              </a:rPr>
              <a:t> </a:t>
            </a:r>
          </a:p>
          <a:p>
            <a:pPr rtl="0">
              <a:spcBef>
                <a:spcPts val="0"/>
              </a:spcBef>
              <a:spcAft>
                <a:spcPts val="0"/>
              </a:spcAft>
            </a:pPr>
            <a:r>
              <a:rPr lang="en-US" sz="1800" b="0" i="0" u="none" strike="noStrike" dirty="0">
                <a:solidFill>
                  <a:srgbClr val="000000"/>
                </a:solidFill>
                <a:effectLst/>
                <a:latin typeface="Arial" panose="020B0604020202020204" pitchFamily="34" charset="0"/>
              </a:rPr>
              <a:t>How to achieve that?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We take the query that calculates the national average, put it in parentheses, and then we can reuse the outcome as part of a larger query.</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So we get:</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SELECT</a:t>
            </a:r>
          </a:p>
          <a:p>
            <a:pPr rtl="0">
              <a:spcBef>
                <a:spcPts val="0"/>
              </a:spcBef>
              <a:spcAft>
                <a:spcPts val="0"/>
              </a:spcAft>
            </a:pPr>
            <a:r>
              <a:rPr lang="en-US" sz="1800" b="0" i="0" u="none" strike="noStrike" dirty="0">
                <a:solidFill>
                  <a:srgbClr val="000000"/>
                </a:solidFill>
                <a:effectLst/>
                <a:latin typeface="Arial" panose="020B0604020202020204" pitchFamily="34" charset="0"/>
              </a:rPr>
              <a:t>City, Average (</a:t>
            </a:r>
            <a:r>
              <a:rPr lang="en-US" sz="1800" b="0" i="0" u="none" strike="noStrike" dirty="0" err="1">
                <a:solidFill>
                  <a:srgbClr val="000000"/>
                </a:solidFill>
                <a:effectLst/>
                <a:latin typeface="Arial" panose="020B0604020202020204" pitchFamily="34" charset="0"/>
              </a:rPr>
              <a:t>market_price</a:t>
            </a:r>
            <a:r>
              <a:rPr lang="en-US" sz="1800" b="0" i="0" u="none" strike="noStrike" dirty="0">
                <a:solidFill>
                  <a:srgbClr val="000000"/>
                </a:solidFill>
                <a:effectLst/>
                <a:latin typeface="Arial" panose="020B0604020202020204" pitchFamily="34" charset="0"/>
              </a:rPr>
              <a:t>) AS </a:t>
            </a:r>
            <a:r>
              <a:rPr lang="en-US" sz="1800" b="0" i="0" u="none" strike="noStrike" dirty="0" err="1">
                <a:solidFill>
                  <a:srgbClr val="000000"/>
                </a:solidFill>
                <a:effectLst/>
                <a:latin typeface="Arial" panose="020B0604020202020204" pitchFamily="34" charset="0"/>
              </a:rPr>
              <a:t>Average_price</a:t>
            </a: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FROM transactions</a:t>
            </a:r>
          </a:p>
          <a:p>
            <a:pPr rtl="0">
              <a:spcBef>
                <a:spcPts val="0"/>
              </a:spcBef>
              <a:spcAft>
                <a:spcPts val="0"/>
              </a:spcAft>
            </a:pPr>
            <a:r>
              <a:rPr lang="en-US" sz="1800" b="0" i="0" u="none" strike="noStrike" dirty="0">
                <a:solidFill>
                  <a:srgbClr val="000000"/>
                </a:solidFill>
                <a:effectLst/>
                <a:latin typeface="Arial" panose="020B0604020202020204" pitchFamily="34" charset="0"/>
              </a:rPr>
              <a:t>GROUP BY city</a:t>
            </a:r>
          </a:p>
          <a:p>
            <a:pPr rtl="0">
              <a:spcBef>
                <a:spcPts val="0"/>
              </a:spcBef>
              <a:spcAft>
                <a:spcPts val="0"/>
              </a:spcAft>
            </a:pPr>
            <a:r>
              <a:rPr lang="en-US" sz="1800" b="0" i="0" u="none" strike="noStrike" dirty="0">
                <a:solidFill>
                  <a:srgbClr val="000000"/>
                </a:solidFill>
                <a:effectLst/>
                <a:latin typeface="Arial" panose="020B0604020202020204" pitchFamily="34" charset="0"/>
              </a:rPr>
              <a:t>HAVING </a:t>
            </a:r>
            <a:r>
              <a:rPr lang="en-US" sz="1800" b="0" i="0" u="none" strike="noStrike" dirty="0" err="1">
                <a:solidFill>
                  <a:srgbClr val="000000"/>
                </a:solidFill>
                <a:effectLst/>
                <a:latin typeface="Arial" panose="020B0604020202020204" pitchFamily="34" charset="0"/>
              </a:rPr>
              <a:t>Average_price</a:t>
            </a:r>
            <a:r>
              <a:rPr lang="en-US" sz="1800" b="0" i="0" u="none" strike="noStrike" dirty="0">
                <a:solidFill>
                  <a:srgbClr val="000000"/>
                </a:solidFill>
                <a:effectLst/>
                <a:latin typeface="Arial" panose="020B0604020202020204" pitchFamily="34" charset="0"/>
              </a:rPr>
              <a:t> greater than</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And now, instead of having the numeric value, we write instead</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Parenthesis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SELECT AVG(</a:t>
            </a:r>
            <a:r>
              <a:rPr lang="en-US" sz="1800" b="0" i="0" u="none" strike="noStrike" dirty="0" err="1">
                <a:solidFill>
                  <a:srgbClr val="000000"/>
                </a:solidFill>
                <a:effectLst/>
                <a:latin typeface="Arial" panose="020B0604020202020204" pitchFamily="34" charset="0"/>
              </a:rPr>
              <a:t>market_price</a:t>
            </a:r>
            <a:r>
              <a:rPr lang="en-US" sz="1800" b="0" i="0" u="none" strike="noStrike" dirty="0">
                <a:solidFill>
                  <a:srgbClr val="000000"/>
                </a:solidFill>
                <a:effectLst/>
                <a:latin typeface="Arial" panose="020B0604020202020204" pitchFamily="34" charset="0"/>
              </a:rPr>
              <a:t>) FROM transactions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Close parenthesis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&lt;break time="0.5s" /&gt;</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That's it!</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Now, the new query works without copy-pasting and will always be up to date.</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And that's the main advantage of subqueries in SQL.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We can compose complex queries by building on the results of previous queries.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Building step-by-step, you easily write queries that would have been hard or impossible without subqueries.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Next, let’s examine one small trick to make our query even more readable.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2e52e12d1a_0_0:notes"/>
          <p:cNvSpPr>
            <a:spLocks noGrp="1" noRot="1" noChangeAspect="1"/>
          </p:cNvSpPr>
          <p:nvPr>
            <p:ph type="sldImg" idx="2"/>
          </p:nvPr>
        </p:nvSpPr>
        <p:spPr>
          <a:xfrm>
            <a:off x="1497013" y="1200150"/>
            <a:ext cx="4321175" cy="32400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g12e52e12d1a_0_0:notes"/>
          <p:cNvSpPr txBox="1">
            <a:spLocks noGrp="1"/>
          </p:cNvSpPr>
          <p:nvPr>
            <p:ph type="body" idx="1"/>
          </p:nvPr>
        </p:nvSpPr>
        <p:spPr>
          <a:xfrm>
            <a:off x="731520" y="4620577"/>
            <a:ext cx="5852100" cy="378060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r>
              <a:rPr lang="en-US" dirty="0"/>
              <a:t>If you look at the query we just wrote, it becomes harder to read.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For example, we need to understand what the subquery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(select average(price) from Transactions)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calculates, to understand what the inequality in the HAVING clause is filtering for.</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time="0.5s" /&gt;</a:t>
            </a:r>
          </a:p>
          <a:p>
            <a:pPr marL="0" lvl="0" indent="0" algn="l" rtl="0">
              <a:spcBef>
                <a:spcPts val="0"/>
              </a:spcBef>
              <a:spcAft>
                <a:spcPts val="0"/>
              </a:spcAft>
              <a:buNone/>
            </a:pPr>
            <a:r>
              <a:rPr lang="en-US" dirty="0"/>
              <a:t>So, what can we do?</a:t>
            </a:r>
          </a:p>
          <a:p>
            <a:pPr marL="0" lvl="0" indent="0" algn="l" rtl="0">
              <a:spcBef>
                <a:spcPts val="0"/>
              </a:spcBef>
              <a:spcAft>
                <a:spcPts val="0"/>
              </a:spcAft>
              <a:buNone/>
            </a:pPr>
            <a:r>
              <a:rPr lang="en-US" dirty="0"/>
              <a:t>&lt;break time="0.5s" /&gt;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Instead of writing increasingly complex queries, we break down the calculation into components.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this case, instead of having an “</a:t>
            </a:r>
            <a:r>
              <a:rPr lang="en-US" dirty="0" err="1"/>
              <a:t>inlined</a:t>
            </a:r>
            <a:r>
              <a:rPr lang="en-US" dirty="0"/>
              <a:t> subquery” to calculate the national average, we can use variables and store the outcome of the query in a variable.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our case, we would write something like: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then we write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@national_average = (select average(price) from Transactions);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SET statement creates a variable called @national_average that stores the value $550122.52, the query output.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Next, we can rewrite our query as follows: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SELECT city, Average (</a:t>
            </a:r>
            <a:r>
              <a:rPr lang="en-US" dirty="0" err="1"/>
              <a:t>market_price</a:t>
            </a:r>
            <a:r>
              <a:rPr lang="en-US" dirty="0"/>
              <a:t>)  AS </a:t>
            </a:r>
            <a:r>
              <a:rPr lang="en-US" dirty="0" err="1"/>
              <a:t>average_price</a:t>
            </a:r>
            <a:endParaRPr lang="en-US" dirty="0"/>
          </a:p>
          <a:p>
            <a:pPr marL="0" lvl="0" indent="0" algn="l" rtl="0">
              <a:spcBef>
                <a:spcPts val="0"/>
              </a:spcBef>
              <a:spcAft>
                <a:spcPts val="0"/>
              </a:spcAft>
              <a:buNone/>
            </a:pPr>
            <a:r>
              <a:rPr lang="en-US" dirty="0"/>
              <a:t>FROM transactions</a:t>
            </a:r>
          </a:p>
          <a:p>
            <a:pPr marL="0" lvl="0" indent="0" algn="l" rtl="0">
              <a:spcBef>
                <a:spcPts val="0"/>
              </a:spcBef>
              <a:spcAft>
                <a:spcPts val="0"/>
              </a:spcAft>
              <a:buNone/>
            </a:pPr>
            <a:r>
              <a:rPr lang="en-US" dirty="0"/>
              <a:t>GROUP BY city</a:t>
            </a:r>
          </a:p>
          <a:p>
            <a:pPr marL="0" lvl="0" indent="0" algn="l" rtl="0">
              <a:spcBef>
                <a:spcPts val="0"/>
              </a:spcBef>
              <a:spcAft>
                <a:spcPts val="0"/>
              </a:spcAft>
              <a:buNone/>
            </a:pPr>
            <a:r>
              <a:rPr lang="en-US" dirty="0"/>
              <a:t>HAVING </a:t>
            </a:r>
            <a:r>
              <a:rPr lang="en-US" dirty="0" err="1"/>
              <a:t>average_price</a:t>
            </a:r>
            <a:r>
              <a:rPr lang="en-US" dirty="0"/>
              <a:t> greater than </a:t>
            </a:r>
            <a:r>
              <a:rPr lang="en-US" dirty="0" err="1"/>
              <a:t>national_average</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time="0.5s" /&gt;</a:t>
            </a:r>
          </a:p>
          <a:p>
            <a:pPr marL="0" lvl="0" indent="0" algn="l" rtl="0">
              <a:spcBef>
                <a:spcPts val="0"/>
              </a:spcBef>
              <a:spcAft>
                <a:spcPts val="0"/>
              </a:spcAft>
              <a:buNone/>
            </a:pPr>
            <a:r>
              <a:rPr lang="en-US" dirty="0"/>
              <a:t>This, makes our query more readable than the initial query with the “</a:t>
            </a:r>
            <a:r>
              <a:rPr lang="en-US" dirty="0" err="1"/>
              <a:t>inlined</a:t>
            </a:r>
            <a:r>
              <a:rPr lang="en-US" dirty="0"/>
              <a:t>” subquery.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general, using variables can improve the clarity of your code by giving meaningful names to intermediate results.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time="2s" /&gt;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 hope you see how subqueries can allow us to write more complex queries by creating and storing intermediate results.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time="1s" /&gt;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Next, ... we will continue with more examples of subqueries.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&lt;break time="1s" /&gt;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Until then… Play around, and, practice!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See you next time!</a:t>
            </a: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3"/>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mo"/>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3"/>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32"/>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m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32"/>
          <p:cNvSpPr>
            <a:spLocks noGrp="1"/>
          </p:cNvSpPr>
          <p:nvPr>
            <p:ph type="pic" idx="2"/>
          </p:nvPr>
        </p:nvSpPr>
        <p:spPr>
          <a:xfrm>
            <a:off x="3887391" y="987426"/>
            <a:ext cx="4629150" cy="4873625"/>
          </a:xfrm>
          <a:prstGeom prst="rect">
            <a:avLst/>
          </a:prstGeom>
          <a:noFill/>
          <a:ln>
            <a:noFill/>
          </a:ln>
        </p:spPr>
      </p:sp>
      <p:sp>
        <p:nvSpPr>
          <p:cNvPr id="69" name="Google Shape;69;p32"/>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0" name="Google Shape;70;p3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3"/>
        <p:cNvGrpSpPr/>
        <p:nvPr/>
      </p:nvGrpSpPr>
      <p:grpSpPr>
        <a:xfrm>
          <a:off x="0" y="0"/>
          <a:ext cx="0" cy="0"/>
          <a:chOff x="0" y="0"/>
          <a:chExt cx="0" cy="0"/>
        </a:xfrm>
      </p:grpSpPr>
      <p:sp>
        <p:nvSpPr>
          <p:cNvPr id="74" name="Google Shape;74;p3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33"/>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3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9"/>
        <p:cNvGrpSpPr/>
        <p:nvPr/>
      </p:nvGrpSpPr>
      <p:grpSpPr>
        <a:xfrm>
          <a:off x="0" y="0"/>
          <a:ext cx="0" cy="0"/>
          <a:chOff x="0" y="0"/>
          <a:chExt cx="0" cy="0"/>
        </a:xfrm>
      </p:grpSpPr>
      <p:sp>
        <p:nvSpPr>
          <p:cNvPr id="80" name="Google Shape;80;p34"/>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34"/>
          <p:cNvSpPr txBox="1">
            <a:spLocks noGrp="1"/>
          </p:cNvSpPr>
          <p:nvPr>
            <p:ph type="body" idx="1"/>
          </p:nvPr>
        </p:nvSpPr>
        <p:spPr>
          <a:xfrm rot="5400000">
            <a:off x="623094" y="370681"/>
            <a:ext cx="5811838"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3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sic" type="tx">
  <p:cSld name="TITLE_AND_BODY">
    <p:spTree>
      <p:nvGrpSpPr>
        <p:cNvPr id="1" name="Shape 2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2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2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26"/>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mo"/>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26"/>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1" name="Google Shape;31;p2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4"/>
        <p:cNvGrpSpPr/>
        <p:nvPr/>
      </p:nvGrpSpPr>
      <p:grpSpPr>
        <a:xfrm>
          <a:off x="0" y="0"/>
          <a:ext cx="0" cy="0"/>
          <a:chOff x="0" y="0"/>
          <a:chExt cx="0" cy="0"/>
        </a:xfrm>
      </p:grpSpPr>
      <p:sp>
        <p:nvSpPr>
          <p:cNvPr id="35" name="Google Shape;35;p2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27"/>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7"/>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2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2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28"/>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28"/>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28"/>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28"/>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28"/>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2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29"/>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2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3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9"/>
        <p:cNvGrpSpPr/>
        <p:nvPr/>
      </p:nvGrpSpPr>
      <p:grpSpPr>
        <a:xfrm>
          <a:off x="0" y="0"/>
          <a:ext cx="0" cy="0"/>
          <a:chOff x="0" y="0"/>
          <a:chExt cx="0" cy="0"/>
        </a:xfrm>
      </p:grpSpPr>
      <p:sp>
        <p:nvSpPr>
          <p:cNvPr id="60" name="Google Shape;60;p31"/>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m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31"/>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2" name="Google Shape;62;p31"/>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3" name="Google Shape;63;p3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3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2"/>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mo"/>
              <a:buNone/>
              <a:defRPr sz="4400" b="0" i="0" u="none" strike="noStrike" cap="none">
                <a:solidFill>
                  <a:schemeClr val="dk1"/>
                </a:solidFill>
                <a:latin typeface="Arimo"/>
                <a:ea typeface="Arimo"/>
                <a:cs typeface="Arimo"/>
                <a:sym typeface="Arim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2"/>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mo"/>
                <a:ea typeface="Arimo"/>
                <a:cs typeface="Arimo"/>
                <a:sym typeface="Arimo"/>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mo"/>
                <a:ea typeface="Arimo"/>
                <a:cs typeface="Arimo"/>
                <a:sym typeface="Arimo"/>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mo"/>
                <a:ea typeface="Arimo"/>
                <a:cs typeface="Arimo"/>
                <a:sym typeface="Arimo"/>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mo"/>
                <a:ea typeface="Arimo"/>
                <a:cs typeface="Arimo"/>
                <a:sym typeface="Arimo"/>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mo"/>
                <a:ea typeface="Arimo"/>
                <a:cs typeface="Arimo"/>
                <a:sym typeface="Arim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mo"/>
                <a:ea typeface="Arimo"/>
                <a:cs typeface="Arimo"/>
                <a:sym typeface="Arim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mo"/>
                <a:ea typeface="Arimo"/>
                <a:cs typeface="Arimo"/>
                <a:sym typeface="Arimo"/>
              </a:defRPr>
            </a:lvl1pPr>
            <a:lvl2pPr marL="0" marR="0" lvl="1" indent="0" algn="r" rtl="0">
              <a:spcBef>
                <a:spcPts val="0"/>
              </a:spcBef>
              <a:buNone/>
              <a:defRPr sz="1200" b="0" i="0" u="none" strike="noStrike" cap="none">
                <a:solidFill>
                  <a:srgbClr val="888888"/>
                </a:solidFill>
                <a:latin typeface="Arimo"/>
                <a:ea typeface="Arimo"/>
                <a:cs typeface="Arimo"/>
                <a:sym typeface="Arimo"/>
              </a:defRPr>
            </a:lvl2pPr>
            <a:lvl3pPr marL="0" marR="0" lvl="2" indent="0" algn="r" rtl="0">
              <a:spcBef>
                <a:spcPts val="0"/>
              </a:spcBef>
              <a:buNone/>
              <a:defRPr sz="1200" b="0" i="0" u="none" strike="noStrike" cap="none">
                <a:solidFill>
                  <a:srgbClr val="888888"/>
                </a:solidFill>
                <a:latin typeface="Arimo"/>
                <a:ea typeface="Arimo"/>
                <a:cs typeface="Arimo"/>
                <a:sym typeface="Arimo"/>
              </a:defRPr>
            </a:lvl3pPr>
            <a:lvl4pPr marL="0" marR="0" lvl="3" indent="0" algn="r" rtl="0">
              <a:spcBef>
                <a:spcPts val="0"/>
              </a:spcBef>
              <a:buNone/>
              <a:defRPr sz="1200" b="0" i="0" u="none" strike="noStrike" cap="none">
                <a:solidFill>
                  <a:srgbClr val="888888"/>
                </a:solidFill>
                <a:latin typeface="Arimo"/>
                <a:ea typeface="Arimo"/>
                <a:cs typeface="Arimo"/>
                <a:sym typeface="Arimo"/>
              </a:defRPr>
            </a:lvl4pPr>
            <a:lvl5pPr marL="0" marR="0" lvl="4" indent="0" algn="r" rtl="0">
              <a:spcBef>
                <a:spcPts val="0"/>
              </a:spcBef>
              <a:buNone/>
              <a:defRPr sz="1200" b="0" i="0" u="none" strike="noStrike" cap="none">
                <a:solidFill>
                  <a:srgbClr val="888888"/>
                </a:solidFill>
                <a:latin typeface="Arimo"/>
                <a:ea typeface="Arimo"/>
                <a:cs typeface="Arimo"/>
                <a:sym typeface="Arimo"/>
              </a:defRPr>
            </a:lvl5pPr>
            <a:lvl6pPr marL="0" marR="0" lvl="5" indent="0" algn="r" rtl="0">
              <a:spcBef>
                <a:spcPts val="0"/>
              </a:spcBef>
              <a:buNone/>
              <a:defRPr sz="1200" b="0" i="0" u="none" strike="noStrike" cap="none">
                <a:solidFill>
                  <a:srgbClr val="888888"/>
                </a:solidFill>
                <a:latin typeface="Arimo"/>
                <a:ea typeface="Arimo"/>
                <a:cs typeface="Arimo"/>
                <a:sym typeface="Arimo"/>
              </a:defRPr>
            </a:lvl6pPr>
            <a:lvl7pPr marL="0" marR="0" lvl="6" indent="0" algn="r" rtl="0">
              <a:spcBef>
                <a:spcPts val="0"/>
              </a:spcBef>
              <a:buNone/>
              <a:defRPr sz="1200" b="0" i="0" u="none" strike="noStrike" cap="none">
                <a:solidFill>
                  <a:srgbClr val="888888"/>
                </a:solidFill>
                <a:latin typeface="Arimo"/>
                <a:ea typeface="Arimo"/>
                <a:cs typeface="Arimo"/>
                <a:sym typeface="Arimo"/>
              </a:defRPr>
            </a:lvl7pPr>
            <a:lvl8pPr marL="0" marR="0" lvl="7" indent="0" algn="r" rtl="0">
              <a:spcBef>
                <a:spcPts val="0"/>
              </a:spcBef>
              <a:buNone/>
              <a:defRPr sz="1200" b="0" i="0" u="none" strike="noStrike" cap="none">
                <a:solidFill>
                  <a:srgbClr val="888888"/>
                </a:solidFill>
                <a:latin typeface="Arimo"/>
                <a:ea typeface="Arimo"/>
                <a:cs typeface="Arimo"/>
                <a:sym typeface="Arimo"/>
              </a:defRPr>
            </a:lvl8pPr>
            <a:lvl9pPr marL="0" marR="0" lvl="8" indent="0" algn="r" rtl="0">
              <a:spcBef>
                <a:spcPts val="0"/>
              </a:spcBef>
              <a:buNone/>
              <a:defRPr sz="1200" b="0" i="0" u="none" strike="noStrike" cap="none">
                <a:solidFill>
                  <a:srgbClr val="888888"/>
                </a:solidFill>
                <a:latin typeface="Arimo"/>
                <a:ea typeface="Arimo"/>
                <a:cs typeface="Arimo"/>
                <a:sym typeface="Arim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
          <p:cNvSpPr txBox="1">
            <a:spLocks noGrp="1"/>
          </p:cNvSpPr>
          <p:nvPr>
            <p:ph type="ctrTitle"/>
          </p:nvPr>
        </p:nvSpPr>
        <p:spPr>
          <a:xfrm>
            <a:off x="1" y="1122362"/>
            <a:ext cx="9144000" cy="4391391"/>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5400"/>
              <a:buFont typeface="Arimo"/>
              <a:buNone/>
            </a:pPr>
            <a:r>
              <a:rPr lang="en-US" sz="5300" b="1" dirty="0">
                <a:solidFill>
                  <a:srgbClr val="57068C"/>
                </a:solidFill>
                <a:latin typeface="Montserrat"/>
                <a:ea typeface="Montserrat"/>
                <a:cs typeface="Montserrat"/>
                <a:sym typeface="Montserrat"/>
              </a:rPr>
              <a:t>SQL</a:t>
            </a:r>
            <a:br>
              <a:rPr lang="en-US" sz="5300" b="1" dirty="0">
                <a:solidFill>
                  <a:srgbClr val="57068C"/>
                </a:solidFill>
                <a:latin typeface="Montserrat"/>
                <a:ea typeface="Montserrat"/>
                <a:cs typeface="Montserrat"/>
                <a:sym typeface="Montserrat"/>
              </a:rPr>
            </a:br>
            <a:r>
              <a:rPr lang="en-US" sz="4800" b="1" dirty="0">
                <a:solidFill>
                  <a:srgbClr val="57068C"/>
                </a:solidFill>
                <a:latin typeface="Montserrat"/>
                <a:ea typeface="Montserrat"/>
                <a:cs typeface="Montserrat"/>
                <a:sym typeface="Montserrat"/>
              </a:rPr>
              <a:t>Subqueries and Variables</a:t>
            </a:r>
            <a:br>
              <a:rPr lang="en-US" sz="5300" b="1" dirty="0">
                <a:solidFill>
                  <a:srgbClr val="57068C"/>
                </a:solidFill>
                <a:latin typeface="Montserrat"/>
                <a:ea typeface="Montserrat"/>
                <a:cs typeface="Montserrat"/>
                <a:sym typeface="Montserrat"/>
              </a:rPr>
            </a:br>
            <a:br>
              <a:rPr lang="en-US" sz="5300" b="1" dirty="0">
                <a:solidFill>
                  <a:srgbClr val="57068C"/>
                </a:solidFill>
                <a:latin typeface="Montserrat"/>
                <a:ea typeface="Montserrat"/>
                <a:cs typeface="Montserrat"/>
                <a:sym typeface="Montserrat"/>
              </a:rPr>
            </a:br>
            <a:r>
              <a:rPr lang="en-US" sz="2200" i="1" dirty="0">
                <a:solidFill>
                  <a:srgbClr val="57068C"/>
                </a:solidFill>
                <a:latin typeface="Montserrat"/>
                <a:ea typeface="Montserrat"/>
                <a:cs typeface="Montserrat"/>
                <a:sym typeface="Montserrat"/>
              </a:rPr>
              <a:t>or, how to reuse results and query the results of other queries</a:t>
            </a:r>
            <a:br>
              <a:rPr lang="en-US" sz="2200" i="1" dirty="0">
                <a:solidFill>
                  <a:srgbClr val="57068C"/>
                </a:solidFill>
                <a:latin typeface="Montserrat"/>
                <a:ea typeface="Montserrat"/>
                <a:cs typeface="Montserrat"/>
                <a:sym typeface="Montserrat"/>
              </a:rPr>
            </a:br>
            <a:endParaRPr sz="5300" i="1" dirty="0">
              <a:solidFill>
                <a:srgbClr val="57068C"/>
              </a:solidFill>
              <a:latin typeface="Montserrat"/>
              <a:ea typeface="Montserrat"/>
              <a:cs typeface="Montserrat"/>
              <a:sym typeface="Montserrat"/>
            </a:endParaRPr>
          </a:p>
        </p:txBody>
      </p:sp>
      <p:pic>
        <p:nvPicPr>
          <p:cNvPr id="3" name="ElevenLabs_2023-10-18T15_22_36_Panos_ivc_s31_sb100_se0_m2">
            <a:hlinkClick r:id="" action="ppaction://media"/>
            <a:extLst>
              <a:ext uri="{FF2B5EF4-FFF2-40B4-BE49-F238E27FC236}">
                <a16:creationId xmlns:a16="http://schemas.microsoft.com/office/drawing/2014/main" id="{6755590B-5A40-BC3B-280F-315B80C302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26789" y="130687"/>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9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p:nvPr/>
        </p:nvSpPr>
        <p:spPr>
          <a:xfrm>
            <a:off x="269666" y="2828856"/>
            <a:ext cx="8604668" cy="1200288"/>
          </a:xfrm>
          <a:prstGeom prst="rect">
            <a:avLst/>
          </a:prstGeom>
          <a:noFill/>
          <a:ln>
            <a:noFill/>
          </a:ln>
        </p:spPr>
        <p:txBody>
          <a:bodyPr spcFirstLastPara="1" wrap="square" lIns="45700" tIns="45700" rIns="45700" bIns="45700" anchor="ctr" anchorCtr="0">
            <a:spAutoFit/>
          </a:bodyPr>
          <a:lstStyle/>
          <a:p>
            <a:pPr marL="0" marR="0" lvl="0" indent="0" algn="ctr" rtl="0">
              <a:spcBef>
                <a:spcPts val="0"/>
              </a:spcBef>
              <a:spcAft>
                <a:spcPts val="0"/>
              </a:spcAft>
              <a:buNone/>
            </a:pPr>
            <a:r>
              <a:rPr lang="en-US" sz="3600" b="1" i="0" u="none" strike="noStrike" cap="none" dirty="0">
                <a:solidFill>
                  <a:srgbClr val="57068C"/>
                </a:solidFill>
                <a:latin typeface="Montserrat"/>
                <a:ea typeface="Montserrat"/>
                <a:cs typeface="Montserrat"/>
                <a:sym typeface="Montserrat"/>
              </a:rPr>
              <a:t>Subqueries </a:t>
            </a:r>
            <a:br>
              <a:rPr lang="en-US" sz="3600" b="1" i="0" u="none" strike="noStrike" cap="none" dirty="0">
                <a:solidFill>
                  <a:srgbClr val="57068C"/>
                </a:solidFill>
                <a:latin typeface="Montserrat"/>
                <a:ea typeface="Montserrat"/>
                <a:cs typeface="Montserrat"/>
                <a:sym typeface="Montserrat"/>
              </a:rPr>
            </a:br>
            <a:r>
              <a:rPr lang="en-US" sz="3600" b="1" i="0" u="none" strike="noStrike" cap="none" dirty="0">
                <a:solidFill>
                  <a:srgbClr val="57068C"/>
                </a:solidFill>
                <a:latin typeface="Montserrat"/>
                <a:ea typeface="Montserrat"/>
                <a:cs typeface="Montserrat"/>
                <a:sym typeface="Montserrat"/>
              </a:rPr>
              <a:t>for </a:t>
            </a:r>
            <a:r>
              <a:rPr lang="en-US" sz="3600" b="1" i="0" u="none" strike="noStrike" cap="none" dirty="0" err="1">
                <a:solidFill>
                  <a:srgbClr val="57068C"/>
                </a:solidFill>
                <a:latin typeface="Montserrat"/>
                <a:ea typeface="Montserrat"/>
                <a:cs typeface="Montserrat"/>
                <a:sym typeface="Montserrat"/>
              </a:rPr>
              <a:t>semijoins</a:t>
            </a:r>
            <a:r>
              <a:rPr lang="en-US" sz="3600" b="1" i="0" u="none" strike="noStrike" cap="none" dirty="0">
                <a:solidFill>
                  <a:srgbClr val="57068C"/>
                </a:solidFill>
                <a:latin typeface="Montserrat"/>
                <a:ea typeface="Montserrat"/>
                <a:cs typeface="Montserrat"/>
                <a:sym typeface="Montserrat"/>
              </a:rPr>
              <a:t> and antijoins</a:t>
            </a:r>
            <a:endParaRPr sz="3600" b="1" i="0" u="none" strike="noStrike" cap="none" dirty="0">
              <a:solidFill>
                <a:srgbClr val="57068C"/>
              </a:solidFill>
              <a:latin typeface="Montserrat"/>
              <a:ea typeface="Montserrat"/>
              <a:cs typeface="Montserrat"/>
              <a:sym typeface="Montserrat"/>
            </a:endParaRPr>
          </a:p>
        </p:txBody>
      </p:sp>
    </p:spTree>
    <p:extLst>
      <p:ext uri="{BB962C8B-B14F-4D97-AF65-F5344CB8AC3E}">
        <p14:creationId xmlns:p14="http://schemas.microsoft.com/office/powerpoint/2010/main" val="1965210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4"/>
          <p:cNvSpPr/>
          <p:nvPr/>
        </p:nvSpPr>
        <p:spPr>
          <a:xfrm>
            <a:off x="386299" y="147500"/>
            <a:ext cx="8467500" cy="4617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Subqueries for SemiJoins and AntiJoins </a:t>
            </a:r>
            <a:br>
              <a:rPr lang="en-US" sz="3000" b="1">
                <a:solidFill>
                  <a:srgbClr val="57068C"/>
                </a:solidFill>
                <a:latin typeface="Montserrat"/>
                <a:ea typeface="Montserrat"/>
                <a:cs typeface="Montserrat"/>
                <a:sym typeface="Montserrat"/>
              </a:rPr>
            </a:br>
            <a:r>
              <a:rPr lang="en-US" sz="3000" b="1">
                <a:solidFill>
                  <a:srgbClr val="57068C"/>
                </a:solidFill>
                <a:latin typeface="Montserrat"/>
                <a:ea typeface="Montserrat"/>
                <a:cs typeface="Montserrat"/>
                <a:sym typeface="Montserrat"/>
              </a:rPr>
              <a:t>						WHERE + IN</a:t>
            </a:r>
            <a:endParaRPr sz="3000" b="1">
              <a:solidFill>
                <a:srgbClr val="57068C"/>
              </a:solidFill>
              <a:latin typeface="Montserrat"/>
              <a:ea typeface="Montserrat"/>
              <a:cs typeface="Montserrat"/>
              <a:sym typeface="Montserrat"/>
            </a:endParaRPr>
          </a:p>
        </p:txBody>
      </p:sp>
      <p:sp>
        <p:nvSpPr>
          <p:cNvPr id="182" name="Google Shape;182;p14"/>
          <p:cNvSpPr/>
          <p:nvPr/>
        </p:nvSpPr>
        <p:spPr>
          <a:xfrm>
            <a:off x="854874" y="2587000"/>
            <a:ext cx="7929600" cy="14259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600" dirty="0">
                <a:solidFill>
                  <a:srgbClr val="000000"/>
                </a:solidFill>
                <a:latin typeface="Montserrat"/>
                <a:ea typeface="Montserrat"/>
                <a:cs typeface="Montserrat"/>
                <a:sym typeface="Montserrat"/>
              </a:rPr>
              <a:t>SELECT 	A, B, C,…</a:t>
            </a:r>
            <a:endParaRPr dirty="0">
              <a:latin typeface="Montserrat"/>
              <a:ea typeface="Montserrat"/>
              <a:cs typeface="Montserrat"/>
              <a:sym typeface="Montserrat"/>
            </a:endParaRPr>
          </a:p>
          <a:p>
            <a:pPr marL="0" marR="0" lvl="0" indent="0" algn="l" rtl="0">
              <a:spcBef>
                <a:spcPts val="700"/>
              </a:spcBef>
              <a:spcAft>
                <a:spcPts val="0"/>
              </a:spcAft>
              <a:buNone/>
            </a:pPr>
            <a:r>
              <a:rPr lang="en-US" sz="2700" dirty="0">
                <a:solidFill>
                  <a:srgbClr val="000000"/>
                </a:solidFill>
                <a:latin typeface="Montserrat"/>
                <a:ea typeface="Montserrat"/>
                <a:cs typeface="Montserrat"/>
                <a:sym typeface="Montserrat"/>
              </a:rPr>
              <a:t>FROM 	</a:t>
            </a:r>
            <a:r>
              <a:rPr lang="en-US" sz="2700" dirty="0">
                <a:latin typeface="Montserrat"/>
                <a:ea typeface="Montserrat"/>
                <a:cs typeface="Montserrat"/>
                <a:sym typeface="Montserrat"/>
              </a:rPr>
              <a:t>X</a:t>
            </a:r>
            <a:endParaRPr sz="2700" dirty="0">
              <a:solidFill>
                <a:schemeClr val="dk1"/>
              </a:solidFill>
              <a:latin typeface="Montserrat"/>
              <a:ea typeface="Montserrat"/>
              <a:cs typeface="Montserrat"/>
              <a:sym typeface="Montserrat"/>
            </a:endParaRPr>
          </a:p>
          <a:p>
            <a:pPr marL="0" marR="0" lvl="0" indent="0" algn="l" rtl="0">
              <a:spcBef>
                <a:spcPts val="700"/>
              </a:spcBef>
              <a:spcAft>
                <a:spcPts val="0"/>
              </a:spcAft>
              <a:buNone/>
            </a:pPr>
            <a:r>
              <a:rPr lang="en-US" sz="2700" dirty="0">
                <a:solidFill>
                  <a:srgbClr val="000000"/>
                </a:solidFill>
                <a:latin typeface="Montserrat"/>
                <a:ea typeface="Montserrat"/>
                <a:cs typeface="Montserrat"/>
                <a:sym typeface="Montserrat"/>
              </a:rPr>
              <a:t>WHERE 	</a:t>
            </a:r>
            <a:r>
              <a:rPr lang="en-US" sz="2800" dirty="0">
                <a:solidFill>
                  <a:srgbClr val="000000"/>
                </a:solidFill>
                <a:latin typeface="Montserrat"/>
                <a:ea typeface="Montserrat"/>
                <a:cs typeface="Montserrat"/>
                <a:sym typeface="Montserrat"/>
              </a:rPr>
              <a:t> A</a:t>
            </a:r>
            <a:r>
              <a:rPr lang="en-US" sz="2700" dirty="0">
                <a:solidFill>
                  <a:srgbClr val="000000"/>
                </a:solidFill>
                <a:latin typeface="Montserrat"/>
                <a:ea typeface="Montserrat"/>
                <a:cs typeface="Montserrat"/>
                <a:sym typeface="Montserrat"/>
              </a:rPr>
              <a:t> IN </a:t>
            </a:r>
            <a:r>
              <a:rPr lang="en-US" sz="2000" b="1" dirty="0">
                <a:solidFill>
                  <a:srgbClr val="57068C"/>
                </a:solidFill>
                <a:latin typeface="Montserrat"/>
                <a:ea typeface="Montserrat"/>
                <a:cs typeface="Montserrat"/>
                <a:sym typeface="Montserrat"/>
              </a:rPr>
              <a:t>(SELECT </a:t>
            </a:r>
            <a:r>
              <a:rPr lang="en-US" sz="2000" b="1" dirty="0" err="1">
                <a:solidFill>
                  <a:srgbClr val="57068C"/>
                </a:solidFill>
                <a:latin typeface="Montserrat"/>
                <a:ea typeface="Montserrat"/>
                <a:cs typeface="Montserrat"/>
                <a:sym typeface="Montserrat"/>
              </a:rPr>
              <a:t>attr</a:t>
            </a:r>
            <a:r>
              <a:rPr lang="en-US" sz="2000" b="1" dirty="0">
                <a:solidFill>
                  <a:srgbClr val="57068C"/>
                </a:solidFill>
                <a:latin typeface="Montserrat"/>
                <a:ea typeface="Montserrat"/>
                <a:cs typeface="Montserrat"/>
                <a:sym typeface="Montserrat"/>
              </a:rPr>
              <a:t> FROM ….)</a:t>
            </a:r>
            <a:endParaRPr sz="2700" b="1" dirty="0">
              <a:solidFill>
                <a:srgbClr val="57068C"/>
              </a:solidFill>
              <a:latin typeface="Montserrat"/>
              <a:ea typeface="Montserrat"/>
              <a:cs typeface="Montserrat"/>
              <a:sym typeface="Montserrat"/>
            </a:endParaRPr>
          </a:p>
        </p:txBody>
      </p:sp>
      <p:sp>
        <p:nvSpPr>
          <p:cNvPr id="183" name="Google Shape;183;p14"/>
          <p:cNvSpPr txBox="1"/>
          <p:nvPr/>
        </p:nvSpPr>
        <p:spPr>
          <a:xfrm>
            <a:off x="657546" y="1281380"/>
            <a:ext cx="77172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The “IN” clause allows us to check if an attribute appears within a list returned by another SQL query</a:t>
            </a:r>
            <a:endParaRPr dirty="0">
              <a:latin typeface="Montserrat"/>
              <a:ea typeface="Montserrat"/>
              <a:cs typeface="Montserrat"/>
              <a:sym typeface="Montserrat"/>
            </a:endParaRPr>
          </a:p>
        </p:txBody>
      </p:sp>
    </p:spTree>
    <p:extLst>
      <p:ext uri="{BB962C8B-B14F-4D97-AF65-F5344CB8AC3E}">
        <p14:creationId xmlns:p14="http://schemas.microsoft.com/office/powerpoint/2010/main" val="39151167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5"/>
          <p:cNvSpPr/>
          <p:nvPr/>
        </p:nvSpPr>
        <p:spPr>
          <a:xfrm>
            <a:off x="386308" y="147496"/>
            <a:ext cx="7757379" cy="553998"/>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WHERE …. IN …. practice</a:t>
            </a:r>
            <a:endParaRPr sz="3000" b="1">
              <a:solidFill>
                <a:srgbClr val="57068C"/>
              </a:solidFill>
              <a:latin typeface="Arimo"/>
              <a:ea typeface="Arimo"/>
              <a:cs typeface="Arimo"/>
              <a:sym typeface="Arimo"/>
            </a:endParaRPr>
          </a:p>
        </p:txBody>
      </p:sp>
      <p:sp>
        <p:nvSpPr>
          <p:cNvPr id="189" name="Google Shape;189;p15"/>
          <p:cNvSpPr/>
          <p:nvPr/>
        </p:nvSpPr>
        <p:spPr>
          <a:xfrm>
            <a:off x="469900" y="1324179"/>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90" name="Google Shape;190;p15"/>
          <p:cNvSpPr txBox="1"/>
          <p:nvPr/>
        </p:nvSpPr>
        <p:spPr>
          <a:xfrm>
            <a:off x="115507" y="947392"/>
            <a:ext cx="8913000" cy="2862282"/>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Arial"/>
              <a:buChar char="•"/>
            </a:pPr>
            <a:r>
              <a:rPr lang="en-US" sz="1800" b="1" dirty="0" err="1">
                <a:solidFill>
                  <a:schemeClr val="dk1"/>
                </a:solidFill>
                <a:latin typeface="Montserrat"/>
                <a:ea typeface="Montserrat"/>
                <a:cs typeface="Montserrat"/>
                <a:sym typeface="Montserrat"/>
              </a:rPr>
              <a:t>Semijoin</a:t>
            </a:r>
            <a:r>
              <a:rPr lang="en-US" sz="1800" dirty="0">
                <a:solidFill>
                  <a:schemeClr val="dk1"/>
                </a:solidFill>
                <a:latin typeface="Montserrat"/>
                <a:ea typeface="Montserrat"/>
                <a:cs typeface="Montserrat"/>
                <a:sym typeface="Montserrat"/>
              </a:rPr>
              <a:t>: Using a </a:t>
            </a:r>
            <a:r>
              <a:rPr lang="en-US" sz="1800" b="1" dirty="0">
                <a:solidFill>
                  <a:schemeClr val="dk1"/>
                </a:solidFill>
                <a:latin typeface="Montserrat"/>
                <a:ea typeface="Montserrat"/>
                <a:cs typeface="Montserrat"/>
                <a:sym typeface="Montserrat"/>
              </a:rPr>
              <a:t>WHERE…IN</a:t>
            </a:r>
            <a:r>
              <a:rPr lang="en-US" sz="1800" dirty="0">
                <a:solidFill>
                  <a:schemeClr val="dk1"/>
                </a:solidFill>
                <a:latin typeface="Montserrat"/>
                <a:ea typeface="Montserrat"/>
                <a:cs typeface="Montserrat"/>
                <a:sym typeface="Montserrat"/>
              </a:rPr>
              <a:t> subquery, find the Drama movies.</a:t>
            </a:r>
            <a:endParaRPr dirty="0">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i="0" u="none" strike="noStrike" cap="none" dirty="0">
                <a:solidFill>
                  <a:schemeClr val="dk1"/>
                </a:solidFill>
                <a:latin typeface="Montserrat"/>
                <a:ea typeface="Montserrat"/>
                <a:cs typeface="Montserrat"/>
                <a:sym typeface="Montserrat"/>
              </a:rPr>
              <a:t>Your subquery should return the IDs of Drama movies</a:t>
            </a:r>
            <a:endParaRPr dirty="0">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i="0" u="none" strike="noStrike" cap="none" dirty="0">
                <a:solidFill>
                  <a:schemeClr val="dk1"/>
                </a:solidFill>
                <a:latin typeface="Montserrat"/>
                <a:ea typeface="Montserrat"/>
                <a:cs typeface="Montserrat"/>
                <a:sym typeface="Montserrat"/>
              </a:rPr>
              <a:t>Try also the same query with a JOIN</a:t>
            </a:r>
            <a:endParaRPr dirty="0">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endParaRPr sz="1800" i="0" u="none" strike="noStrike" cap="none" dirty="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Arial"/>
              <a:buChar char="•"/>
            </a:pPr>
            <a:r>
              <a:rPr lang="en-US" sz="1800" b="1" dirty="0">
                <a:solidFill>
                  <a:schemeClr val="dk1"/>
                </a:solidFill>
                <a:latin typeface="Montserrat"/>
                <a:ea typeface="Montserrat"/>
                <a:cs typeface="Montserrat"/>
                <a:sym typeface="Montserrat"/>
              </a:rPr>
              <a:t>Antijoin</a:t>
            </a:r>
            <a:r>
              <a:rPr lang="en-US" sz="1800" dirty="0">
                <a:solidFill>
                  <a:schemeClr val="dk1"/>
                </a:solidFill>
                <a:latin typeface="Montserrat"/>
                <a:ea typeface="Montserrat"/>
                <a:cs typeface="Montserrat"/>
                <a:sym typeface="Montserrat"/>
              </a:rPr>
              <a:t>: Using a </a:t>
            </a:r>
            <a:r>
              <a:rPr lang="en-US" sz="1800" b="1" dirty="0">
                <a:solidFill>
                  <a:schemeClr val="dk1"/>
                </a:solidFill>
                <a:latin typeface="Montserrat"/>
                <a:ea typeface="Montserrat"/>
                <a:cs typeface="Montserrat"/>
                <a:sym typeface="Montserrat"/>
              </a:rPr>
              <a:t>WHERE… NOT IN</a:t>
            </a:r>
            <a:r>
              <a:rPr lang="en-US" sz="1800" dirty="0">
                <a:solidFill>
                  <a:schemeClr val="dk1"/>
                </a:solidFill>
                <a:latin typeface="Montserrat"/>
                <a:ea typeface="Montserrat"/>
                <a:cs typeface="Montserrat"/>
                <a:sym typeface="Montserrat"/>
              </a:rPr>
              <a:t> subquery, </a:t>
            </a:r>
            <a:r>
              <a:rPr lang="en-US" sz="1800" b="1" dirty="0">
                <a:solidFill>
                  <a:schemeClr val="dk1"/>
                </a:solidFill>
                <a:latin typeface="Montserrat"/>
                <a:ea typeface="Montserrat"/>
                <a:cs typeface="Montserrat"/>
                <a:sym typeface="Montserrat"/>
              </a:rPr>
              <a:t>remove</a:t>
            </a:r>
            <a:r>
              <a:rPr lang="en-US" sz="1800" dirty="0">
                <a:solidFill>
                  <a:schemeClr val="dk1"/>
                </a:solidFill>
                <a:latin typeface="Montserrat"/>
                <a:ea typeface="Montserrat"/>
                <a:cs typeface="Montserrat"/>
                <a:sym typeface="Montserrat"/>
              </a:rPr>
              <a:t> the Drama movies.</a:t>
            </a:r>
            <a:endParaRPr dirty="0">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i="0" u="none" strike="noStrike" cap="none" dirty="0">
                <a:solidFill>
                  <a:schemeClr val="dk1"/>
                </a:solidFill>
                <a:latin typeface="Montserrat"/>
                <a:ea typeface="Montserrat"/>
                <a:cs typeface="Montserrat"/>
                <a:sym typeface="Montserrat"/>
              </a:rPr>
              <a:t>Use the NOT IN construct now</a:t>
            </a:r>
            <a:endParaRPr dirty="0">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i="1" u="none" strike="noStrike" cap="none" dirty="0">
                <a:solidFill>
                  <a:schemeClr val="dk1"/>
                </a:solidFill>
                <a:latin typeface="Montserrat"/>
                <a:ea typeface="Montserrat"/>
                <a:cs typeface="Montserrat"/>
                <a:sym typeface="Montserrat"/>
              </a:rPr>
              <a:t>Notice that the JOIN query does not work for movies that have “Drama” and other genres associated with them</a:t>
            </a:r>
            <a:endParaRPr dirty="0">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endParaRPr sz="1800" dirty="0">
              <a:solidFill>
                <a:schemeClr val="dk1"/>
              </a:solidFill>
              <a:latin typeface="Montserrat"/>
              <a:ea typeface="Montserrat"/>
              <a:cs typeface="Montserrat"/>
              <a:sym typeface="Montserrat"/>
            </a:endParaRPr>
          </a:p>
        </p:txBody>
      </p:sp>
    </p:spTree>
    <p:extLst>
      <p:ext uri="{BB962C8B-B14F-4D97-AF65-F5344CB8AC3E}">
        <p14:creationId xmlns:p14="http://schemas.microsoft.com/office/powerpoint/2010/main" val="3387134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5"/>
          <p:cNvSpPr/>
          <p:nvPr/>
        </p:nvSpPr>
        <p:spPr>
          <a:xfrm>
            <a:off x="386308" y="147496"/>
            <a:ext cx="7757379" cy="553957"/>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err="1">
                <a:solidFill>
                  <a:srgbClr val="57068C"/>
                </a:solidFill>
                <a:latin typeface="Arimo"/>
                <a:ea typeface="Arimo"/>
                <a:cs typeface="Arimo"/>
                <a:sym typeface="Arimo"/>
              </a:rPr>
              <a:t>Semijoins</a:t>
            </a:r>
            <a:r>
              <a:rPr lang="en-US" sz="3000" b="1" dirty="0">
                <a:solidFill>
                  <a:srgbClr val="57068C"/>
                </a:solidFill>
                <a:latin typeface="Arimo"/>
                <a:ea typeface="Arimo"/>
                <a:cs typeface="Arimo"/>
                <a:sym typeface="Arimo"/>
              </a:rPr>
              <a:t> using subqueries (WHERE…IN)</a:t>
            </a:r>
            <a:endParaRPr sz="3000" b="1" dirty="0">
              <a:solidFill>
                <a:srgbClr val="57068C"/>
              </a:solidFill>
              <a:latin typeface="Arimo"/>
              <a:ea typeface="Arimo"/>
              <a:cs typeface="Arimo"/>
              <a:sym typeface="Arimo"/>
            </a:endParaRPr>
          </a:p>
        </p:txBody>
      </p:sp>
      <p:sp>
        <p:nvSpPr>
          <p:cNvPr id="189" name="Google Shape;189;p15"/>
          <p:cNvSpPr/>
          <p:nvPr/>
        </p:nvSpPr>
        <p:spPr>
          <a:xfrm>
            <a:off x="469900" y="1324179"/>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90" name="Google Shape;190;p15"/>
          <p:cNvSpPr txBox="1"/>
          <p:nvPr/>
        </p:nvSpPr>
        <p:spPr>
          <a:xfrm>
            <a:off x="115507" y="947392"/>
            <a:ext cx="8913000" cy="5078273"/>
          </a:xfrm>
          <a:prstGeom prst="rect">
            <a:avLst/>
          </a:prstGeom>
          <a:noFill/>
          <a:ln>
            <a:noFill/>
          </a:ln>
        </p:spPr>
        <p:txBody>
          <a:bodyPr spcFirstLastPara="1" wrap="square" lIns="91425" tIns="45700" rIns="91425" bIns="45700" anchor="t" anchorCtr="0">
            <a:spAutoFit/>
          </a:bodyPr>
          <a:lstStyle/>
          <a:p>
            <a:pPr marR="0" lvl="0" algn="l" rtl="0">
              <a:spcBef>
                <a:spcPts val="0"/>
              </a:spcBef>
              <a:spcAft>
                <a:spcPts val="0"/>
              </a:spcAft>
              <a:buClr>
                <a:schemeClr val="dk1"/>
              </a:buClr>
              <a:buSzPts val="1800"/>
            </a:pPr>
            <a:r>
              <a:rPr lang="en-US" sz="1800" b="1" dirty="0" err="1">
                <a:solidFill>
                  <a:schemeClr val="dk1"/>
                </a:solidFill>
                <a:latin typeface="Montserrat"/>
                <a:ea typeface="Montserrat"/>
                <a:cs typeface="Montserrat"/>
                <a:sym typeface="Montserrat"/>
              </a:rPr>
              <a:t>Semijoin</a:t>
            </a:r>
            <a:r>
              <a:rPr lang="en-US" sz="1800" dirty="0">
                <a:solidFill>
                  <a:schemeClr val="dk1"/>
                </a:solidFill>
                <a:latin typeface="Montserrat"/>
                <a:ea typeface="Montserrat"/>
                <a:cs typeface="Montserrat"/>
                <a:sym typeface="Montserrat"/>
              </a:rPr>
              <a:t>: Return all the details from the movies table for Drama movies.</a:t>
            </a:r>
            <a:endParaRPr dirty="0">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dirty="0">
                <a:solidFill>
                  <a:schemeClr val="dk1"/>
                </a:solidFill>
                <a:latin typeface="Montserrat"/>
                <a:ea typeface="Montserrat"/>
                <a:cs typeface="Montserrat"/>
                <a:sym typeface="Montserrat"/>
              </a:rPr>
              <a:t>Using subquery in the WHERE clause:</a:t>
            </a:r>
          </a:p>
          <a:p>
            <a:pPr marL="742950" marR="0" lvl="1" indent="-171450" algn="l" rtl="0">
              <a:spcBef>
                <a:spcPts val="0"/>
              </a:spcBef>
              <a:spcAft>
                <a:spcPts val="0"/>
              </a:spcAft>
              <a:buClr>
                <a:schemeClr val="dk1"/>
              </a:buClr>
              <a:buSzPts val="1800"/>
              <a:buFont typeface="Arial"/>
              <a:buNone/>
            </a:pP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a:t>
            </a: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movies</a:t>
            </a:r>
          </a:p>
          <a:p>
            <a:pPr marL="742950" marR="0" lvl="1" indent="-171450" algn="l" rtl="0">
              <a:spcBef>
                <a:spcPts val="0"/>
              </a:spcBef>
              <a:spcAft>
                <a:spcPts val="0"/>
              </a:spcAft>
              <a:buClr>
                <a:schemeClr val="dk1"/>
              </a:buClr>
              <a:buSzPts val="1800"/>
              <a:buFont typeface="Arial"/>
              <a:buNone/>
            </a:pPr>
            <a:r>
              <a:rPr lang="en-US" sz="1800" b="1" dirty="0">
                <a:solidFill>
                  <a:srgbClr val="7030A0"/>
                </a:solidFill>
                <a:latin typeface="Montserrat"/>
                <a:ea typeface="Montserrat"/>
                <a:cs typeface="Montserrat"/>
                <a:sym typeface="Montserrat"/>
              </a:rPr>
              <a:t>WHERE</a:t>
            </a:r>
            <a:r>
              <a:rPr lang="en-US" sz="1800" dirty="0">
                <a:solidFill>
                  <a:srgbClr val="7030A0"/>
                </a:solidFill>
                <a:latin typeface="Montserrat"/>
                <a:ea typeface="Montserrat"/>
                <a:cs typeface="Montserrat"/>
                <a:sym typeface="Montserrat"/>
              </a:rPr>
              <a:t> id </a:t>
            </a:r>
            <a:r>
              <a:rPr lang="en-US" sz="1800" b="1" dirty="0">
                <a:solidFill>
                  <a:srgbClr val="7030A0"/>
                </a:solidFill>
                <a:latin typeface="Montserrat"/>
                <a:ea typeface="Montserrat"/>
                <a:cs typeface="Montserrat"/>
                <a:sym typeface="Montserrat"/>
              </a:rPr>
              <a:t>IN</a:t>
            </a:r>
            <a:r>
              <a:rPr lang="en-US" sz="1800" dirty="0">
                <a:solidFill>
                  <a:srgbClr val="7030A0"/>
                </a:solidFill>
                <a:latin typeface="Montserrat"/>
                <a:ea typeface="Montserrat"/>
                <a:cs typeface="Montserrat"/>
                <a:sym typeface="Montserrat"/>
              </a:rPr>
              <a:t> (	</a:t>
            </a:r>
          </a:p>
          <a:p>
            <a:pPr marL="742950" marR="0" lvl="1" indent="-171450" algn="l" rtl="0">
              <a:spcBef>
                <a:spcPts val="0"/>
              </a:spcBef>
              <a:spcAft>
                <a:spcPts val="0"/>
              </a:spcAft>
              <a:buClr>
                <a:schemeClr val="dk1"/>
              </a:buClr>
              <a:buSzPts val="1800"/>
              <a:buFont typeface="Arial"/>
              <a:buNone/>
            </a:pPr>
            <a:r>
              <a:rPr lang="en-US" sz="1800" dirty="0">
                <a:solidFill>
                  <a:srgbClr val="7030A0"/>
                </a:solidFill>
                <a:latin typeface="Montserrat"/>
                <a:ea typeface="Montserrat"/>
                <a:cs typeface="Montserrat"/>
                <a:sym typeface="Montserrat"/>
              </a:rPr>
              <a:t>		</a:t>
            </a:r>
            <a:r>
              <a:rPr lang="en-US" sz="1800" b="1" dirty="0">
                <a:solidFill>
                  <a:srgbClr val="7030A0"/>
                </a:solidFill>
                <a:latin typeface="Montserrat"/>
                <a:ea typeface="Montserrat"/>
                <a:cs typeface="Montserrat"/>
                <a:sym typeface="Montserrat"/>
              </a:rPr>
              <a:t>SELECT</a:t>
            </a:r>
            <a:r>
              <a:rPr lang="en-US" sz="1800" dirty="0">
                <a:solidFill>
                  <a:srgbClr val="7030A0"/>
                </a:solidFill>
                <a:latin typeface="Montserrat"/>
                <a:ea typeface="Montserrat"/>
                <a:cs typeface="Montserrat"/>
                <a:sym typeface="Montserrat"/>
              </a:rPr>
              <a:t> </a:t>
            </a:r>
            <a:r>
              <a:rPr lang="en-US" sz="1800" dirty="0" err="1">
                <a:solidFill>
                  <a:srgbClr val="7030A0"/>
                </a:solidFill>
                <a:latin typeface="Montserrat"/>
                <a:ea typeface="Montserrat"/>
                <a:cs typeface="Montserrat"/>
                <a:sym typeface="Montserrat"/>
              </a:rPr>
              <a:t>movie_id</a:t>
            </a:r>
            <a:r>
              <a:rPr lang="en-US" sz="1800" dirty="0">
                <a:solidFill>
                  <a:srgbClr val="7030A0"/>
                </a:solidFill>
                <a:latin typeface="Montserrat"/>
                <a:ea typeface="Montserrat"/>
                <a:cs typeface="Montserrat"/>
                <a:sym typeface="Montserrat"/>
              </a:rPr>
              <a:t> </a:t>
            </a:r>
          </a:p>
          <a:p>
            <a:pPr marL="742950" marR="0" lvl="1" indent="-171450" algn="l" rtl="0">
              <a:spcBef>
                <a:spcPts val="0"/>
              </a:spcBef>
              <a:spcAft>
                <a:spcPts val="0"/>
              </a:spcAft>
              <a:buClr>
                <a:schemeClr val="dk1"/>
              </a:buClr>
              <a:buSzPts val="1800"/>
              <a:buFont typeface="Arial"/>
              <a:buNone/>
            </a:pPr>
            <a:r>
              <a:rPr lang="en-US" sz="1800" dirty="0">
                <a:solidFill>
                  <a:srgbClr val="7030A0"/>
                </a:solidFill>
                <a:latin typeface="Montserrat"/>
                <a:ea typeface="Montserrat"/>
                <a:cs typeface="Montserrat"/>
                <a:sym typeface="Montserrat"/>
              </a:rPr>
              <a:t>		</a:t>
            </a:r>
            <a:r>
              <a:rPr lang="en-US" sz="1800" b="1" dirty="0">
                <a:solidFill>
                  <a:srgbClr val="7030A0"/>
                </a:solidFill>
                <a:latin typeface="Montserrat"/>
                <a:ea typeface="Montserrat"/>
                <a:cs typeface="Montserrat"/>
                <a:sym typeface="Montserrat"/>
              </a:rPr>
              <a:t>FROM</a:t>
            </a:r>
            <a:r>
              <a:rPr lang="en-US" sz="1800" dirty="0">
                <a:solidFill>
                  <a:srgbClr val="7030A0"/>
                </a:solidFill>
                <a:latin typeface="Montserrat"/>
                <a:ea typeface="Montserrat"/>
                <a:cs typeface="Montserrat"/>
                <a:sym typeface="Montserrat"/>
              </a:rPr>
              <a:t> </a:t>
            </a:r>
            <a:r>
              <a:rPr lang="en-US" sz="1800" dirty="0" err="1">
                <a:solidFill>
                  <a:srgbClr val="7030A0"/>
                </a:solidFill>
                <a:latin typeface="Montserrat"/>
                <a:ea typeface="Montserrat"/>
                <a:cs typeface="Montserrat"/>
                <a:sym typeface="Montserrat"/>
              </a:rPr>
              <a:t>movies_genres</a:t>
            </a:r>
            <a:r>
              <a:rPr lang="en-US" sz="1800" dirty="0">
                <a:solidFill>
                  <a:srgbClr val="7030A0"/>
                </a:solidFill>
                <a:latin typeface="Montserrat"/>
                <a:ea typeface="Montserrat"/>
                <a:cs typeface="Montserrat"/>
                <a:sym typeface="Montserrat"/>
              </a:rPr>
              <a:t> </a:t>
            </a:r>
          </a:p>
          <a:p>
            <a:pPr marL="742950" marR="0" lvl="1" indent="-171450" algn="l" rtl="0">
              <a:spcBef>
                <a:spcPts val="0"/>
              </a:spcBef>
              <a:spcAft>
                <a:spcPts val="0"/>
              </a:spcAft>
              <a:buClr>
                <a:schemeClr val="dk1"/>
              </a:buClr>
              <a:buSzPts val="1800"/>
              <a:buFont typeface="Arial"/>
              <a:buNone/>
            </a:pPr>
            <a:r>
              <a:rPr lang="en-US" sz="1800" dirty="0">
                <a:solidFill>
                  <a:srgbClr val="7030A0"/>
                </a:solidFill>
                <a:latin typeface="Montserrat"/>
                <a:ea typeface="Montserrat"/>
                <a:cs typeface="Montserrat"/>
                <a:sym typeface="Montserrat"/>
              </a:rPr>
              <a:t>		</a:t>
            </a:r>
            <a:r>
              <a:rPr lang="en-US" sz="1800" b="1" dirty="0">
                <a:solidFill>
                  <a:srgbClr val="7030A0"/>
                </a:solidFill>
                <a:latin typeface="Montserrat"/>
                <a:ea typeface="Montserrat"/>
                <a:cs typeface="Montserrat"/>
                <a:sym typeface="Montserrat"/>
              </a:rPr>
              <a:t>WHERE</a:t>
            </a:r>
            <a:r>
              <a:rPr lang="en-US" sz="1800" dirty="0">
                <a:solidFill>
                  <a:srgbClr val="7030A0"/>
                </a:solidFill>
                <a:latin typeface="Montserrat"/>
                <a:ea typeface="Montserrat"/>
                <a:cs typeface="Montserrat"/>
                <a:sym typeface="Montserrat"/>
              </a:rPr>
              <a:t> genre='Drama’</a:t>
            </a:r>
          </a:p>
          <a:p>
            <a:pPr marL="742950" marR="0" lvl="1" indent="-171450" algn="l" rtl="0">
              <a:spcBef>
                <a:spcPts val="0"/>
              </a:spcBef>
              <a:spcAft>
                <a:spcPts val="0"/>
              </a:spcAft>
              <a:buClr>
                <a:schemeClr val="dk1"/>
              </a:buClr>
              <a:buSzPts val="1800"/>
              <a:buFont typeface="Arial"/>
              <a:buNone/>
            </a:pPr>
            <a:r>
              <a:rPr lang="en-US" sz="1800" dirty="0">
                <a:solidFill>
                  <a:srgbClr val="7030A0"/>
                </a:solidFill>
                <a:latin typeface="Montserrat"/>
                <a:ea typeface="Montserrat"/>
                <a:cs typeface="Montserrat"/>
                <a:sym typeface="Montserrat"/>
              </a:rPr>
              <a:t>)</a:t>
            </a:r>
          </a:p>
          <a:p>
            <a:pPr marL="742950" marR="0" lvl="1" indent="-171450" algn="l" rtl="0">
              <a:spcBef>
                <a:spcPts val="0"/>
              </a:spcBef>
              <a:spcAft>
                <a:spcPts val="0"/>
              </a:spcAft>
              <a:buClr>
                <a:schemeClr val="dk1"/>
              </a:buClr>
              <a:buSzPts val="1800"/>
              <a:buFont typeface="Arial"/>
              <a:buNone/>
            </a:pP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dirty="0">
                <a:solidFill>
                  <a:schemeClr val="dk1"/>
                </a:solidFill>
                <a:latin typeface="Montserrat"/>
                <a:ea typeface="Montserrat"/>
                <a:cs typeface="Montserrat"/>
                <a:sym typeface="Montserrat"/>
              </a:rPr>
              <a:t>Using a join:</a:t>
            </a:r>
          </a:p>
          <a:p>
            <a:pPr marL="742950" marR="0" lvl="1" indent="-171450" algn="l" rtl="0">
              <a:spcBef>
                <a:spcPts val="0"/>
              </a:spcBef>
              <a:spcAft>
                <a:spcPts val="0"/>
              </a:spcAft>
              <a:buClr>
                <a:schemeClr val="dk1"/>
              </a:buClr>
              <a:buSzPts val="1800"/>
              <a:buFont typeface="Arial"/>
              <a:buNone/>
            </a:pP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M.*</a:t>
            </a: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movies M </a:t>
            </a:r>
          </a:p>
          <a:p>
            <a:pPr marL="742950" marR="0" lvl="1" indent="-171450" algn="l" rtl="0">
              <a:spcBef>
                <a:spcPts val="0"/>
              </a:spcBef>
              <a:spcAft>
                <a:spcPts val="0"/>
              </a:spcAft>
              <a:buClr>
                <a:schemeClr val="dk1"/>
              </a:buClr>
              <a:buSzPts val="1800"/>
              <a:buFont typeface="Arial"/>
              <a:buNone/>
            </a:pP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JOIN</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movies_genres</a:t>
            </a:r>
            <a:r>
              <a:rPr lang="en-US" sz="1800" dirty="0">
                <a:solidFill>
                  <a:schemeClr val="dk1"/>
                </a:solidFill>
                <a:latin typeface="Montserrat"/>
                <a:ea typeface="Montserrat"/>
                <a:cs typeface="Montserrat"/>
                <a:sym typeface="Montserrat"/>
              </a:rPr>
              <a:t> G </a:t>
            </a:r>
            <a:r>
              <a:rPr lang="en-US" sz="1800" b="1" dirty="0">
                <a:solidFill>
                  <a:schemeClr val="dk1"/>
                </a:solidFill>
                <a:latin typeface="Montserrat"/>
                <a:ea typeface="Montserrat"/>
                <a:cs typeface="Montserrat"/>
                <a:sym typeface="Montserrat"/>
              </a:rPr>
              <a:t>ON</a:t>
            </a:r>
            <a:r>
              <a:rPr lang="en-US" sz="1800" dirty="0">
                <a:solidFill>
                  <a:schemeClr val="dk1"/>
                </a:solidFill>
                <a:latin typeface="Montserrat"/>
                <a:ea typeface="Montserrat"/>
                <a:cs typeface="Montserrat"/>
                <a:sym typeface="Montserrat"/>
              </a:rPr>
              <a:t> M.id = </a:t>
            </a:r>
            <a:r>
              <a:rPr lang="en-US" sz="1800" dirty="0" err="1">
                <a:solidFill>
                  <a:schemeClr val="dk1"/>
                </a:solidFill>
                <a:latin typeface="Montserrat"/>
                <a:ea typeface="Montserrat"/>
                <a:cs typeface="Montserrat"/>
                <a:sym typeface="Montserrat"/>
              </a:rPr>
              <a:t>G.movie_id</a:t>
            </a: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WHERE</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G.genre</a:t>
            </a:r>
            <a:r>
              <a:rPr lang="en-US" sz="1800" dirty="0">
                <a:solidFill>
                  <a:schemeClr val="dk1"/>
                </a:solidFill>
                <a:latin typeface="Montserrat"/>
                <a:ea typeface="Montserrat"/>
                <a:cs typeface="Montserrat"/>
                <a:sym typeface="Montserrat"/>
              </a:rPr>
              <a:t> = 'Drama'</a:t>
            </a:r>
          </a:p>
        </p:txBody>
      </p:sp>
    </p:spTree>
    <p:extLst>
      <p:ext uri="{BB962C8B-B14F-4D97-AF65-F5344CB8AC3E}">
        <p14:creationId xmlns:p14="http://schemas.microsoft.com/office/powerpoint/2010/main" val="1380179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5"/>
          <p:cNvSpPr/>
          <p:nvPr/>
        </p:nvSpPr>
        <p:spPr>
          <a:xfrm>
            <a:off x="386308" y="147496"/>
            <a:ext cx="7757379" cy="553957"/>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Arimo"/>
                <a:ea typeface="Arimo"/>
                <a:cs typeface="Arimo"/>
                <a:sym typeface="Arimo"/>
              </a:rPr>
              <a:t>Anti-joins using subqueries (WHERE…IN)</a:t>
            </a:r>
            <a:endParaRPr sz="3000" b="1" dirty="0">
              <a:solidFill>
                <a:srgbClr val="57068C"/>
              </a:solidFill>
              <a:latin typeface="Arimo"/>
              <a:ea typeface="Arimo"/>
              <a:cs typeface="Arimo"/>
              <a:sym typeface="Arimo"/>
            </a:endParaRPr>
          </a:p>
        </p:txBody>
      </p:sp>
      <p:sp>
        <p:nvSpPr>
          <p:cNvPr id="189" name="Google Shape;189;p15"/>
          <p:cNvSpPr/>
          <p:nvPr/>
        </p:nvSpPr>
        <p:spPr>
          <a:xfrm>
            <a:off x="469900" y="1324179"/>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90" name="Google Shape;190;p15"/>
          <p:cNvSpPr txBox="1"/>
          <p:nvPr/>
        </p:nvSpPr>
        <p:spPr>
          <a:xfrm>
            <a:off x="115507" y="947392"/>
            <a:ext cx="8913000" cy="3693278"/>
          </a:xfrm>
          <a:prstGeom prst="rect">
            <a:avLst/>
          </a:prstGeom>
          <a:noFill/>
          <a:ln>
            <a:noFill/>
          </a:ln>
        </p:spPr>
        <p:txBody>
          <a:bodyPr spcFirstLastPara="1" wrap="square" lIns="91425" tIns="45700" rIns="91425" bIns="45700" anchor="t" anchorCtr="0">
            <a:spAutoFit/>
          </a:bodyPr>
          <a:lstStyle/>
          <a:p>
            <a:pPr marR="0" lvl="0" algn="l" rtl="0">
              <a:spcBef>
                <a:spcPts val="0"/>
              </a:spcBef>
              <a:spcAft>
                <a:spcPts val="0"/>
              </a:spcAft>
              <a:buClr>
                <a:schemeClr val="dk1"/>
              </a:buClr>
              <a:buSzPts val="1800"/>
            </a:pPr>
            <a:r>
              <a:rPr lang="en-US" sz="1800" b="1" dirty="0">
                <a:solidFill>
                  <a:schemeClr val="dk1"/>
                </a:solidFill>
                <a:latin typeface="Montserrat"/>
                <a:ea typeface="Montserrat"/>
                <a:cs typeface="Montserrat"/>
                <a:sym typeface="Montserrat"/>
              </a:rPr>
              <a:t>Anti-join</a:t>
            </a:r>
            <a:r>
              <a:rPr lang="en-US" sz="1800" dirty="0">
                <a:solidFill>
                  <a:schemeClr val="dk1"/>
                </a:solidFill>
                <a:latin typeface="Montserrat"/>
                <a:ea typeface="Montserrat"/>
                <a:cs typeface="Montserrat"/>
                <a:sym typeface="Montserrat"/>
              </a:rPr>
              <a:t>: Return all the movie details </a:t>
            </a:r>
            <a:r>
              <a:rPr lang="en-US" sz="1800" i="1" dirty="0">
                <a:solidFill>
                  <a:schemeClr val="dk1"/>
                </a:solidFill>
                <a:latin typeface="Montserrat"/>
                <a:ea typeface="Montserrat"/>
                <a:cs typeface="Montserrat"/>
                <a:sym typeface="Montserrat"/>
              </a:rPr>
              <a:t>excluding</a:t>
            </a:r>
            <a:r>
              <a:rPr lang="en-US" sz="1800" dirty="0">
                <a:solidFill>
                  <a:schemeClr val="dk1"/>
                </a:solidFill>
                <a:latin typeface="Montserrat"/>
                <a:ea typeface="Montserrat"/>
                <a:cs typeface="Montserrat"/>
                <a:sym typeface="Montserrat"/>
              </a:rPr>
              <a:t> all Drama movies</a:t>
            </a:r>
            <a:endParaRPr dirty="0">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dirty="0">
                <a:solidFill>
                  <a:schemeClr val="dk1"/>
                </a:solidFill>
                <a:latin typeface="Montserrat"/>
                <a:ea typeface="Montserrat"/>
                <a:cs typeface="Montserrat"/>
                <a:sym typeface="Montserrat"/>
              </a:rPr>
              <a:t>Using subquery in the WHERE clause:</a:t>
            </a:r>
          </a:p>
          <a:p>
            <a:pPr marL="742950" marR="0" lvl="1" indent="-171450" algn="l" rtl="0">
              <a:spcBef>
                <a:spcPts val="0"/>
              </a:spcBef>
              <a:spcAft>
                <a:spcPts val="0"/>
              </a:spcAft>
              <a:buClr>
                <a:schemeClr val="dk1"/>
              </a:buClr>
              <a:buSzPts val="1800"/>
              <a:buFont typeface="Arial"/>
              <a:buNone/>
            </a:pP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a:t>
            </a: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movies</a:t>
            </a:r>
          </a:p>
          <a:p>
            <a:pPr marL="742950" marR="0" lvl="1" indent="-171450" algn="l" rtl="0">
              <a:spcBef>
                <a:spcPts val="0"/>
              </a:spcBef>
              <a:spcAft>
                <a:spcPts val="0"/>
              </a:spcAft>
              <a:buClr>
                <a:schemeClr val="dk1"/>
              </a:buClr>
              <a:buSzPts val="1800"/>
              <a:buFont typeface="Arial"/>
              <a:buNone/>
            </a:pPr>
            <a:r>
              <a:rPr lang="en-US" sz="1800" b="1" dirty="0">
                <a:solidFill>
                  <a:srgbClr val="7030A0"/>
                </a:solidFill>
                <a:latin typeface="Montserrat"/>
                <a:ea typeface="Montserrat"/>
                <a:cs typeface="Montserrat"/>
                <a:sym typeface="Montserrat"/>
              </a:rPr>
              <a:t>WHERE</a:t>
            </a:r>
            <a:r>
              <a:rPr lang="en-US" sz="1800" dirty="0">
                <a:solidFill>
                  <a:srgbClr val="7030A0"/>
                </a:solidFill>
                <a:latin typeface="Montserrat"/>
                <a:ea typeface="Montserrat"/>
                <a:cs typeface="Montserrat"/>
                <a:sym typeface="Montserrat"/>
              </a:rPr>
              <a:t> id </a:t>
            </a:r>
            <a:r>
              <a:rPr lang="en-US" sz="1800" b="1" dirty="0">
                <a:solidFill>
                  <a:srgbClr val="7030A0"/>
                </a:solidFill>
                <a:latin typeface="Montserrat"/>
                <a:ea typeface="Montserrat"/>
                <a:cs typeface="Montserrat"/>
                <a:sym typeface="Montserrat"/>
              </a:rPr>
              <a:t>NOT IN</a:t>
            </a:r>
            <a:r>
              <a:rPr lang="en-US" sz="1800" dirty="0">
                <a:solidFill>
                  <a:srgbClr val="7030A0"/>
                </a:solidFill>
                <a:latin typeface="Montserrat"/>
                <a:ea typeface="Montserrat"/>
                <a:cs typeface="Montserrat"/>
                <a:sym typeface="Montserrat"/>
              </a:rPr>
              <a:t> (	</a:t>
            </a:r>
          </a:p>
          <a:p>
            <a:pPr marL="742950" marR="0" lvl="1" indent="-171450" algn="l" rtl="0">
              <a:spcBef>
                <a:spcPts val="0"/>
              </a:spcBef>
              <a:spcAft>
                <a:spcPts val="0"/>
              </a:spcAft>
              <a:buClr>
                <a:schemeClr val="dk1"/>
              </a:buClr>
              <a:buSzPts val="1800"/>
              <a:buFont typeface="Arial"/>
              <a:buNone/>
            </a:pPr>
            <a:r>
              <a:rPr lang="en-US" sz="1800" dirty="0">
                <a:solidFill>
                  <a:srgbClr val="7030A0"/>
                </a:solidFill>
                <a:latin typeface="Montserrat"/>
                <a:ea typeface="Montserrat"/>
                <a:cs typeface="Montserrat"/>
                <a:sym typeface="Montserrat"/>
              </a:rPr>
              <a:t>		</a:t>
            </a:r>
            <a:r>
              <a:rPr lang="en-US" sz="1800" b="1" dirty="0">
                <a:solidFill>
                  <a:srgbClr val="7030A0"/>
                </a:solidFill>
                <a:latin typeface="Montserrat"/>
                <a:ea typeface="Montserrat"/>
                <a:cs typeface="Montserrat"/>
                <a:sym typeface="Montserrat"/>
              </a:rPr>
              <a:t>SELECT</a:t>
            </a:r>
            <a:r>
              <a:rPr lang="en-US" sz="1800" dirty="0">
                <a:solidFill>
                  <a:srgbClr val="7030A0"/>
                </a:solidFill>
                <a:latin typeface="Montserrat"/>
                <a:ea typeface="Montserrat"/>
                <a:cs typeface="Montserrat"/>
                <a:sym typeface="Montserrat"/>
              </a:rPr>
              <a:t> </a:t>
            </a:r>
            <a:r>
              <a:rPr lang="en-US" sz="1800" dirty="0" err="1">
                <a:solidFill>
                  <a:srgbClr val="7030A0"/>
                </a:solidFill>
                <a:latin typeface="Montserrat"/>
                <a:ea typeface="Montserrat"/>
                <a:cs typeface="Montserrat"/>
                <a:sym typeface="Montserrat"/>
              </a:rPr>
              <a:t>movie_id</a:t>
            </a:r>
            <a:r>
              <a:rPr lang="en-US" sz="1800" dirty="0">
                <a:solidFill>
                  <a:srgbClr val="7030A0"/>
                </a:solidFill>
                <a:latin typeface="Montserrat"/>
                <a:ea typeface="Montserrat"/>
                <a:cs typeface="Montserrat"/>
                <a:sym typeface="Montserrat"/>
              </a:rPr>
              <a:t> </a:t>
            </a:r>
          </a:p>
          <a:p>
            <a:pPr marL="742950" marR="0" lvl="1" indent="-171450" algn="l" rtl="0">
              <a:spcBef>
                <a:spcPts val="0"/>
              </a:spcBef>
              <a:spcAft>
                <a:spcPts val="0"/>
              </a:spcAft>
              <a:buClr>
                <a:schemeClr val="dk1"/>
              </a:buClr>
              <a:buSzPts val="1800"/>
              <a:buFont typeface="Arial"/>
              <a:buNone/>
            </a:pPr>
            <a:r>
              <a:rPr lang="en-US" sz="1800" dirty="0">
                <a:solidFill>
                  <a:srgbClr val="7030A0"/>
                </a:solidFill>
                <a:latin typeface="Montserrat"/>
                <a:ea typeface="Montserrat"/>
                <a:cs typeface="Montserrat"/>
                <a:sym typeface="Montserrat"/>
              </a:rPr>
              <a:t>		</a:t>
            </a:r>
            <a:r>
              <a:rPr lang="en-US" sz="1800" b="1" dirty="0">
                <a:solidFill>
                  <a:srgbClr val="7030A0"/>
                </a:solidFill>
                <a:latin typeface="Montserrat"/>
                <a:ea typeface="Montserrat"/>
                <a:cs typeface="Montserrat"/>
                <a:sym typeface="Montserrat"/>
              </a:rPr>
              <a:t>FROM</a:t>
            </a:r>
            <a:r>
              <a:rPr lang="en-US" sz="1800" dirty="0">
                <a:solidFill>
                  <a:srgbClr val="7030A0"/>
                </a:solidFill>
                <a:latin typeface="Montserrat"/>
                <a:ea typeface="Montserrat"/>
                <a:cs typeface="Montserrat"/>
                <a:sym typeface="Montserrat"/>
              </a:rPr>
              <a:t> </a:t>
            </a:r>
            <a:r>
              <a:rPr lang="en-US" sz="1800" dirty="0" err="1">
                <a:solidFill>
                  <a:srgbClr val="7030A0"/>
                </a:solidFill>
                <a:latin typeface="Montserrat"/>
                <a:ea typeface="Montserrat"/>
                <a:cs typeface="Montserrat"/>
                <a:sym typeface="Montserrat"/>
              </a:rPr>
              <a:t>movies_genres</a:t>
            </a:r>
            <a:r>
              <a:rPr lang="en-US" sz="1800" dirty="0">
                <a:solidFill>
                  <a:srgbClr val="7030A0"/>
                </a:solidFill>
                <a:latin typeface="Montserrat"/>
                <a:ea typeface="Montserrat"/>
                <a:cs typeface="Montserrat"/>
                <a:sym typeface="Montserrat"/>
              </a:rPr>
              <a:t> </a:t>
            </a:r>
          </a:p>
          <a:p>
            <a:pPr marL="742950" marR="0" lvl="1" indent="-171450" algn="l" rtl="0">
              <a:spcBef>
                <a:spcPts val="0"/>
              </a:spcBef>
              <a:spcAft>
                <a:spcPts val="0"/>
              </a:spcAft>
              <a:buClr>
                <a:schemeClr val="dk1"/>
              </a:buClr>
              <a:buSzPts val="1800"/>
              <a:buFont typeface="Arial"/>
              <a:buNone/>
            </a:pPr>
            <a:r>
              <a:rPr lang="en-US" sz="1800" dirty="0">
                <a:solidFill>
                  <a:srgbClr val="7030A0"/>
                </a:solidFill>
                <a:latin typeface="Montserrat"/>
                <a:ea typeface="Montserrat"/>
                <a:cs typeface="Montserrat"/>
                <a:sym typeface="Montserrat"/>
              </a:rPr>
              <a:t>		</a:t>
            </a:r>
            <a:r>
              <a:rPr lang="en-US" sz="1800" b="1" dirty="0">
                <a:solidFill>
                  <a:srgbClr val="7030A0"/>
                </a:solidFill>
                <a:latin typeface="Montserrat"/>
                <a:ea typeface="Montserrat"/>
                <a:cs typeface="Montserrat"/>
                <a:sym typeface="Montserrat"/>
              </a:rPr>
              <a:t>WHERE</a:t>
            </a:r>
            <a:r>
              <a:rPr lang="en-US" sz="1800" dirty="0">
                <a:solidFill>
                  <a:srgbClr val="7030A0"/>
                </a:solidFill>
                <a:latin typeface="Montserrat"/>
                <a:ea typeface="Montserrat"/>
                <a:cs typeface="Montserrat"/>
                <a:sym typeface="Montserrat"/>
              </a:rPr>
              <a:t> genre='Drama’</a:t>
            </a:r>
          </a:p>
          <a:p>
            <a:pPr marL="742950" marR="0" lvl="1" indent="-171450" algn="l" rtl="0">
              <a:spcBef>
                <a:spcPts val="0"/>
              </a:spcBef>
              <a:spcAft>
                <a:spcPts val="0"/>
              </a:spcAft>
              <a:buClr>
                <a:schemeClr val="dk1"/>
              </a:buClr>
              <a:buSzPts val="1800"/>
              <a:buFont typeface="Arial"/>
              <a:buNone/>
            </a:pPr>
            <a:r>
              <a:rPr lang="en-US" sz="1800" dirty="0">
                <a:solidFill>
                  <a:srgbClr val="7030A0"/>
                </a:solidFill>
                <a:latin typeface="Montserrat"/>
                <a:ea typeface="Montserrat"/>
                <a:cs typeface="Montserrat"/>
                <a:sym typeface="Montserrat"/>
              </a:rPr>
              <a:t>)</a:t>
            </a:r>
          </a:p>
          <a:p>
            <a:pPr marL="742950" marR="0" lvl="1" indent="-171450" algn="l" rtl="0">
              <a:spcBef>
                <a:spcPts val="0"/>
              </a:spcBef>
              <a:spcAft>
                <a:spcPts val="0"/>
              </a:spcAft>
              <a:buClr>
                <a:schemeClr val="dk1"/>
              </a:buClr>
              <a:buSzPts val="1800"/>
              <a:buFont typeface="Arial"/>
              <a:buNone/>
            </a:pP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dirty="0">
                <a:solidFill>
                  <a:schemeClr val="dk1"/>
                </a:solidFill>
                <a:latin typeface="Montserrat"/>
                <a:ea typeface="Montserrat"/>
                <a:cs typeface="Montserrat"/>
                <a:sym typeface="Montserrat"/>
              </a:rPr>
              <a:t>It is </a:t>
            </a:r>
            <a:r>
              <a:rPr lang="en-US" sz="1800" b="1" dirty="0">
                <a:solidFill>
                  <a:schemeClr val="dk1"/>
                </a:solidFill>
                <a:latin typeface="Montserrat"/>
                <a:ea typeface="Montserrat"/>
                <a:cs typeface="Montserrat"/>
                <a:sym typeface="Montserrat"/>
              </a:rPr>
              <a:t>much</a:t>
            </a: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harder</a:t>
            </a:r>
            <a:r>
              <a:rPr lang="en-US" sz="1800" dirty="0">
                <a:solidFill>
                  <a:schemeClr val="dk1"/>
                </a:solidFill>
                <a:latin typeface="Montserrat"/>
                <a:ea typeface="Montserrat"/>
                <a:cs typeface="Montserrat"/>
                <a:sym typeface="Montserrat"/>
              </a:rPr>
              <a:t> and </a:t>
            </a:r>
            <a:r>
              <a:rPr lang="en-US" sz="1800" b="1" dirty="0">
                <a:solidFill>
                  <a:schemeClr val="dk1"/>
                </a:solidFill>
                <a:latin typeface="Montserrat"/>
                <a:ea typeface="Montserrat"/>
                <a:cs typeface="Montserrat"/>
                <a:sym typeface="Montserrat"/>
              </a:rPr>
              <a:t>less readable</a:t>
            </a:r>
            <a:r>
              <a:rPr lang="en-US" sz="1800" dirty="0">
                <a:solidFill>
                  <a:schemeClr val="dk1"/>
                </a:solidFill>
                <a:latin typeface="Montserrat"/>
                <a:ea typeface="Montserrat"/>
                <a:cs typeface="Montserrat"/>
                <a:sym typeface="Montserrat"/>
              </a:rPr>
              <a:t> to the same with joins. </a:t>
            </a:r>
            <a:endParaRPr lang="en-US" sz="1800" dirty="0">
              <a:solidFill>
                <a:srgbClr val="7030A0"/>
              </a:solidFill>
              <a:latin typeface="Montserrat"/>
              <a:ea typeface="Montserrat"/>
              <a:cs typeface="Montserrat"/>
              <a:sym typeface="Montserrat"/>
            </a:endParaRPr>
          </a:p>
        </p:txBody>
      </p:sp>
    </p:spTree>
    <p:extLst>
      <p:ext uri="{BB962C8B-B14F-4D97-AF65-F5344CB8AC3E}">
        <p14:creationId xmlns:p14="http://schemas.microsoft.com/office/powerpoint/2010/main" val="41839210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5"/>
          <p:cNvSpPr/>
          <p:nvPr/>
        </p:nvSpPr>
        <p:spPr>
          <a:xfrm>
            <a:off x="386308" y="147496"/>
            <a:ext cx="7757379" cy="553957"/>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Arimo"/>
                <a:ea typeface="Arimo"/>
                <a:cs typeface="Arimo"/>
                <a:sym typeface="Arimo"/>
              </a:rPr>
              <a:t>Anti-join woes with outer joins</a:t>
            </a:r>
            <a:endParaRPr sz="3000" b="1" dirty="0">
              <a:solidFill>
                <a:srgbClr val="57068C"/>
              </a:solidFill>
              <a:latin typeface="Arimo"/>
              <a:ea typeface="Arimo"/>
              <a:cs typeface="Arimo"/>
              <a:sym typeface="Arimo"/>
            </a:endParaRPr>
          </a:p>
        </p:txBody>
      </p:sp>
      <p:sp>
        <p:nvSpPr>
          <p:cNvPr id="189" name="Google Shape;189;p15"/>
          <p:cNvSpPr/>
          <p:nvPr/>
        </p:nvSpPr>
        <p:spPr>
          <a:xfrm>
            <a:off x="469900" y="1324179"/>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90" name="Google Shape;190;p15"/>
          <p:cNvSpPr txBox="1"/>
          <p:nvPr/>
        </p:nvSpPr>
        <p:spPr>
          <a:xfrm>
            <a:off x="96456" y="947392"/>
            <a:ext cx="9104693" cy="6186269"/>
          </a:xfrm>
          <a:prstGeom prst="rect">
            <a:avLst/>
          </a:prstGeom>
          <a:noFill/>
          <a:ln>
            <a:noFill/>
          </a:ln>
        </p:spPr>
        <p:txBody>
          <a:bodyPr spcFirstLastPara="1" wrap="square" lIns="91425" tIns="45700" rIns="91425" bIns="45700" anchor="t" anchorCtr="0">
            <a:spAutoFit/>
          </a:bodyPr>
          <a:lstStyle/>
          <a:p>
            <a:pPr marR="0" lvl="0" algn="l" rtl="0">
              <a:spcBef>
                <a:spcPts val="0"/>
              </a:spcBef>
              <a:spcAft>
                <a:spcPts val="0"/>
              </a:spcAft>
              <a:buClr>
                <a:schemeClr val="dk1"/>
              </a:buClr>
              <a:buSzPts val="1800"/>
            </a:pPr>
            <a:r>
              <a:rPr lang="en-US" sz="1800" b="1" dirty="0">
                <a:solidFill>
                  <a:schemeClr val="dk1"/>
                </a:solidFill>
                <a:latin typeface="Montserrat"/>
                <a:ea typeface="Montserrat"/>
                <a:cs typeface="Montserrat"/>
                <a:sym typeface="Montserrat"/>
              </a:rPr>
              <a:t>Anti-join</a:t>
            </a:r>
            <a:r>
              <a:rPr lang="en-US" sz="1800" dirty="0">
                <a:solidFill>
                  <a:schemeClr val="dk1"/>
                </a:solidFill>
                <a:latin typeface="Montserrat"/>
                <a:ea typeface="Montserrat"/>
                <a:cs typeface="Montserrat"/>
                <a:sym typeface="Montserrat"/>
              </a:rPr>
              <a:t>: Return all the movie details </a:t>
            </a:r>
            <a:r>
              <a:rPr lang="en-US" sz="1800" i="1" dirty="0">
                <a:solidFill>
                  <a:schemeClr val="dk1"/>
                </a:solidFill>
                <a:latin typeface="Montserrat"/>
                <a:ea typeface="Montserrat"/>
                <a:cs typeface="Montserrat"/>
                <a:sym typeface="Montserrat"/>
              </a:rPr>
              <a:t>excluding</a:t>
            </a:r>
            <a:r>
              <a:rPr lang="en-US" sz="1800" dirty="0">
                <a:solidFill>
                  <a:schemeClr val="dk1"/>
                </a:solidFill>
                <a:latin typeface="Montserrat"/>
                <a:ea typeface="Montserrat"/>
                <a:cs typeface="Montserrat"/>
                <a:sym typeface="Montserrat"/>
              </a:rPr>
              <a:t> all Drama movies</a:t>
            </a:r>
            <a:endParaRPr dirty="0">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M.*</a:t>
            </a: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movies M </a:t>
            </a:r>
          </a:p>
          <a:p>
            <a:pPr marL="742950" marR="0" lvl="1" indent="-171450" algn="l" rtl="0">
              <a:spcBef>
                <a:spcPts val="0"/>
              </a:spcBef>
              <a:spcAft>
                <a:spcPts val="0"/>
              </a:spcAft>
              <a:buClr>
                <a:schemeClr val="dk1"/>
              </a:buClr>
              <a:buSzPts val="1800"/>
              <a:buFont typeface="Arial"/>
              <a:buNone/>
            </a:pP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JOIN</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movies_genres</a:t>
            </a:r>
            <a:r>
              <a:rPr lang="en-US" sz="1800" dirty="0">
                <a:solidFill>
                  <a:schemeClr val="dk1"/>
                </a:solidFill>
                <a:latin typeface="Montserrat"/>
                <a:ea typeface="Montserrat"/>
                <a:cs typeface="Montserrat"/>
                <a:sym typeface="Montserrat"/>
              </a:rPr>
              <a:t> G </a:t>
            </a:r>
            <a:r>
              <a:rPr lang="en-US" sz="1800" b="1" dirty="0">
                <a:solidFill>
                  <a:schemeClr val="dk1"/>
                </a:solidFill>
                <a:latin typeface="Montserrat"/>
                <a:ea typeface="Montserrat"/>
                <a:cs typeface="Montserrat"/>
                <a:sym typeface="Montserrat"/>
              </a:rPr>
              <a:t>ON</a:t>
            </a:r>
            <a:r>
              <a:rPr lang="en-US" sz="1800" dirty="0">
                <a:solidFill>
                  <a:schemeClr val="dk1"/>
                </a:solidFill>
                <a:latin typeface="Montserrat"/>
                <a:ea typeface="Montserrat"/>
                <a:cs typeface="Montserrat"/>
                <a:sym typeface="Montserrat"/>
              </a:rPr>
              <a:t> M.id = </a:t>
            </a:r>
            <a:r>
              <a:rPr lang="en-US" sz="1800" dirty="0" err="1">
                <a:solidFill>
                  <a:schemeClr val="dk1"/>
                </a:solidFill>
                <a:latin typeface="Montserrat"/>
                <a:ea typeface="Montserrat"/>
                <a:cs typeface="Montserrat"/>
                <a:sym typeface="Montserrat"/>
              </a:rPr>
              <a:t>G.movie_id</a:t>
            </a: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WHERE</a:t>
            </a:r>
            <a:r>
              <a:rPr lang="en-US" sz="1800" dirty="0">
                <a:solidFill>
                  <a:schemeClr val="dk1"/>
                </a:solidFill>
                <a:latin typeface="Montserrat"/>
                <a:ea typeface="Montserrat"/>
                <a:cs typeface="Montserrat"/>
                <a:sym typeface="Montserrat"/>
              </a:rPr>
              <a:t> </a:t>
            </a:r>
            <a:r>
              <a:rPr lang="en-US" sz="1800" dirty="0" err="1">
                <a:solidFill>
                  <a:srgbClr val="7030A0"/>
                </a:solidFill>
                <a:latin typeface="Montserrat"/>
                <a:ea typeface="Montserrat"/>
                <a:cs typeface="Montserrat"/>
                <a:sym typeface="Montserrat"/>
              </a:rPr>
              <a:t>G.genre</a:t>
            </a:r>
            <a:r>
              <a:rPr lang="en-US" sz="1800" dirty="0">
                <a:solidFill>
                  <a:srgbClr val="7030A0"/>
                </a:solidFill>
                <a:latin typeface="Montserrat"/>
                <a:ea typeface="Montserrat"/>
                <a:cs typeface="Montserrat"/>
                <a:sym typeface="Montserrat"/>
              </a:rPr>
              <a:t> &lt;&gt; 'Drama’</a:t>
            </a:r>
          </a:p>
          <a:p>
            <a:pPr marL="742950" marR="0" lvl="1" indent="-171450" algn="l" rtl="0">
              <a:spcBef>
                <a:spcPts val="0"/>
              </a:spcBef>
              <a:spcAft>
                <a:spcPts val="0"/>
              </a:spcAft>
              <a:buClr>
                <a:schemeClr val="dk1"/>
              </a:buClr>
              <a:buSzPts val="1800"/>
              <a:buFont typeface="Arial"/>
              <a:buNone/>
            </a:pPr>
            <a:endParaRPr lang="en-US" sz="1800" dirty="0">
              <a:solidFill>
                <a:srgbClr val="7030A0"/>
              </a:solidFill>
              <a:latin typeface="Montserrat"/>
              <a:ea typeface="Montserrat"/>
              <a:cs typeface="Montserrat"/>
              <a:sym typeface="Montserrat"/>
            </a:endParaRPr>
          </a:p>
          <a:p>
            <a:pPr marL="742950" lvl="1" indent="-171450">
              <a:buClr>
                <a:schemeClr val="dk1"/>
              </a:buClr>
              <a:buSzPts val="1800"/>
            </a:pPr>
            <a:r>
              <a:rPr lang="en-US" sz="1800" dirty="0">
                <a:solidFill>
                  <a:schemeClr val="dk1"/>
                </a:solidFill>
                <a:latin typeface="Montserrat"/>
                <a:ea typeface="Montserrat"/>
                <a:cs typeface="Montserrat"/>
                <a:sym typeface="Montserrat"/>
              </a:rPr>
              <a:t>The query above does </a:t>
            </a:r>
            <a:r>
              <a:rPr lang="en-US" sz="1800" i="1" dirty="0">
                <a:solidFill>
                  <a:schemeClr val="dk1"/>
                </a:solidFill>
                <a:latin typeface="Montserrat"/>
                <a:ea typeface="Montserrat"/>
                <a:cs typeface="Montserrat"/>
                <a:sym typeface="Montserrat"/>
              </a:rPr>
              <a:t>not</a:t>
            </a:r>
            <a:r>
              <a:rPr lang="en-US" sz="1800" dirty="0">
                <a:solidFill>
                  <a:schemeClr val="dk1"/>
                </a:solidFill>
                <a:latin typeface="Montserrat"/>
                <a:ea typeface="Montserrat"/>
                <a:cs typeface="Montserrat"/>
                <a:sym typeface="Montserrat"/>
              </a:rPr>
              <a:t> work (why?)</a:t>
            </a:r>
            <a:r>
              <a:rPr lang="en-US" sz="1800" dirty="0">
                <a:solidFill>
                  <a:srgbClr val="7030A0"/>
                </a:solidFill>
                <a:latin typeface="Montserrat"/>
                <a:ea typeface="Montserrat"/>
                <a:cs typeface="Montserrat"/>
                <a:sym typeface="Montserrat"/>
              </a:rPr>
              <a:t>… </a:t>
            </a:r>
            <a:r>
              <a:rPr lang="en-US" sz="1800" dirty="0">
                <a:solidFill>
                  <a:schemeClr val="tx1"/>
                </a:solidFill>
                <a:latin typeface="Montserrat"/>
                <a:ea typeface="Montserrat"/>
                <a:cs typeface="Montserrat"/>
                <a:sym typeface="Montserrat"/>
              </a:rPr>
              <a:t>OK, let’s do an outer join. </a:t>
            </a:r>
          </a:p>
          <a:p>
            <a:pPr marL="742950" marR="0" lvl="1" indent="-171450" algn="l" rtl="0">
              <a:spcBef>
                <a:spcPts val="0"/>
              </a:spcBef>
              <a:spcAft>
                <a:spcPts val="0"/>
              </a:spcAft>
              <a:buClr>
                <a:schemeClr val="dk1"/>
              </a:buClr>
              <a:buSzPts val="1800"/>
              <a:buFont typeface="Arial"/>
              <a:buNone/>
            </a:pPr>
            <a:endParaRPr lang="en-US" sz="1800" dirty="0">
              <a:solidFill>
                <a:srgbClr val="7030A0"/>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M.*</a:t>
            </a: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movies M </a:t>
            </a:r>
          </a:p>
          <a:p>
            <a:pPr marL="742950" marR="0" lvl="1" indent="-171450" algn="l" rtl="0">
              <a:spcBef>
                <a:spcPts val="0"/>
              </a:spcBef>
              <a:spcAft>
                <a:spcPts val="0"/>
              </a:spcAft>
              <a:buClr>
                <a:schemeClr val="dk1"/>
              </a:buClr>
              <a:buSzPts val="1800"/>
              <a:buFont typeface="Arial"/>
              <a:buNone/>
            </a:pP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LEFT</a:t>
            </a: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JOIN</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movies_genres</a:t>
            </a:r>
            <a:r>
              <a:rPr lang="en-US" sz="1800" dirty="0">
                <a:solidFill>
                  <a:schemeClr val="dk1"/>
                </a:solidFill>
                <a:latin typeface="Montserrat"/>
                <a:ea typeface="Montserrat"/>
                <a:cs typeface="Montserrat"/>
                <a:sym typeface="Montserrat"/>
              </a:rPr>
              <a:t> G </a:t>
            </a:r>
            <a:r>
              <a:rPr lang="en-US" sz="1800" b="1" dirty="0">
                <a:solidFill>
                  <a:schemeClr val="dk1"/>
                </a:solidFill>
                <a:latin typeface="Montserrat"/>
                <a:ea typeface="Montserrat"/>
                <a:cs typeface="Montserrat"/>
                <a:sym typeface="Montserrat"/>
              </a:rPr>
              <a:t>ON</a:t>
            </a:r>
            <a:r>
              <a:rPr lang="en-US" sz="1800" dirty="0">
                <a:solidFill>
                  <a:schemeClr val="dk1"/>
                </a:solidFill>
                <a:latin typeface="Montserrat"/>
                <a:ea typeface="Montserrat"/>
                <a:cs typeface="Montserrat"/>
                <a:sym typeface="Montserrat"/>
              </a:rPr>
              <a:t> M.id = </a:t>
            </a:r>
            <a:r>
              <a:rPr lang="en-US" sz="1800" dirty="0" err="1">
                <a:solidFill>
                  <a:schemeClr val="dk1"/>
                </a:solidFill>
                <a:latin typeface="Montserrat"/>
                <a:ea typeface="Montserrat"/>
                <a:cs typeface="Montserrat"/>
                <a:sym typeface="Montserrat"/>
              </a:rPr>
              <a:t>G.movie_id</a:t>
            </a: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WHERE</a:t>
            </a:r>
            <a:r>
              <a:rPr lang="en-US" sz="1800" dirty="0">
                <a:solidFill>
                  <a:schemeClr val="dk1"/>
                </a:solidFill>
                <a:latin typeface="Montserrat"/>
                <a:ea typeface="Montserrat"/>
                <a:cs typeface="Montserrat"/>
                <a:sym typeface="Montserrat"/>
              </a:rPr>
              <a:t> </a:t>
            </a:r>
            <a:r>
              <a:rPr lang="en-US" sz="1800" dirty="0" err="1">
                <a:solidFill>
                  <a:srgbClr val="7030A0"/>
                </a:solidFill>
                <a:latin typeface="Montserrat"/>
                <a:ea typeface="Montserrat"/>
                <a:cs typeface="Montserrat"/>
                <a:sym typeface="Montserrat"/>
              </a:rPr>
              <a:t>G.genre</a:t>
            </a:r>
            <a:r>
              <a:rPr lang="en-US" sz="1800" dirty="0">
                <a:solidFill>
                  <a:srgbClr val="7030A0"/>
                </a:solidFill>
                <a:latin typeface="Montserrat"/>
                <a:ea typeface="Montserrat"/>
                <a:cs typeface="Montserrat"/>
                <a:sym typeface="Montserrat"/>
              </a:rPr>
              <a:t> = 'Drama’ AND </a:t>
            </a:r>
            <a:r>
              <a:rPr lang="en-US" sz="1800" dirty="0" err="1">
                <a:solidFill>
                  <a:srgbClr val="7030A0"/>
                </a:solidFill>
                <a:latin typeface="Montserrat"/>
                <a:ea typeface="Montserrat"/>
                <a:cs typeface="Montserrat"/>
                <a:sym typeface="Montserrat"/>
              </a:rPr>
              <a:t>G.movie_id</a:t>
            </a:r>
            <a:r>
              <a:rPr lang="en-US" sz="1800" dirty="0">
                <a:solidFill>
                  <a:srgbClr val="7030A0"/>
                </a:solidFill>
                <a:latin typeface="Montserrat"/>
                <a:ea typeface="Montserrat"/>
                <a:cs typeface="Montserrat"/>
                <a:sym typeface="Montserrat"/>
              </a:rPr>
              <a:t> IS NULL</a:t>
            </a:r>
          </a:p>
          <a:p>
            <a:pPr marL="742950" marR="0" lvl="1" indent="-171450" algn="l" rtl="0">
              <a:spcBef>
                <a:spcPts val="0"/>
              </a:spcBef>
              <a:spcAft>
                <a:spcPts val="0"/>
              </a:spcAft>
              <a:buClr>
                <a:schemeClr val="dk1"/>
              </a:buClr>
              <a:buSzPts val="1800"/>
              <a:buFont typeface="Arial"/>
              <a:buNone/>
            </a:pPr>
            <a:endParaRPr lang="en-US" sz="1800" dirty="0">
              <a:solidFill>
                <a:srgbClr val="7030A0"/>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dirty="0">
                <a:solidFill>
                  <a:schemeClr val="dk1"/>
                </a:solidFill>
                <a:latin typeface="Montserrat"/>
                <a:ea typeface="Montserrat"/>
                <a:cs typeface="Montserrat"/>
                <a:sym typeface="Montserrat"/>
              </a:rPr>
              <a:t>Does not work as well. Here is the variation that works (why?):</a:t>
            </a:r>
          </a:p>
          <a:p>
            <a:pPr marL="742950" marR="0" lvl="1" indent="-171450" algn="l" rtl="0">
              <a:spcBef>
                <a:spcPts val="0"/>
              </a:spcBef>
              <a:spcAft>
                <a:spcPts val="0"/>
              </a:spcAft>
              <a:buClr>
                <a:schemeClr val="dk1"/>
              </a:buClr>
              <a:buSzPts val="1800"/>
              <a:buFont typeface="Arial"/>
              <a:buNone/>
            </a:pP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M.*</a:t>
            </a: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movies M </a:t>
            </a:r>
          </a:p>
          <a:p>
            <a:pPr marL="742950" marR="0" lvl="1" indent="-171450" algn="l" rtl="0">
              <a:spcBef>
                <a:spcPts val="0"/>
              </a:spcBef>
              <a:spcAft>
                <a:spcPts val="0"/>
              </a:spcAft>
              <a:buClr>
                <a:schemeClr val="dk1"/>
              </a:buClr>
              <a:buSzPts val="1800"/>
              <a:buFont typeface="Arial"/>
              <a:buNone/>
            </a:pP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LEFT</a:t>
            </a: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JOIN</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movies_genres</a:t>
            </a:r>
            <a:r>
              <a:rPr lang="en-US" sz="1800" dirty="0">
                <a:solidFill>
                  <a:schemeClr val="dk1"/>
                </a:solidFill>
                <a:latin typeface="Montserrat"/>
                <a:ea typeface="Montserrat"/>
                <a:cs typeface="Montserrat"/>
                <a:sym typeface="Montserrat"/>
              </a:rPr>
              <a:t> G </a:t>
            </a:r>
            <a:br>
              <a:rPr lang="en-US" sz="1800" dirty="0">
                <a:solidFill>
                  <a:schemeClr val="dk1"/>
                </a:solidFill>
                <a:latin typeface="Montserrat"/>
                <a:ea typeface="Montserrat"/>
                <a:cs typeface="Montserrat"/>
                <a:sym typeface="Montserrat"/>
              </a:rPr>
            </a:b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ON</a:t>
            </a:r>
            <a:r>
              <a:rPr lang="en-US" sz="1800" dirty="0">
                <a:solidFill>
                  <a:schemeClr val="dk1"/>
                </a:solidFill>
                <a:latin typeface="Montserrat"/>
                <a:ea typeface="Montserrat"/>
                <a:cs typeface="Montserrat"/>
                <a:sym typeface="Montserrat"/>
              </a:rPr>
              <a:t> M.id = </a:t>
            </a:r>
            <a:r>
              <a:rPr lang="en-US" sz="1800" dirty="0" err="1">
                <a:solidFill>
                  <a:schemeClr val="dk1"/>
                </a:solidFill>
                <a:latin typeface="Montserrat"/>
                <a:ea typeface="Montserrat"/>
                <a:cs typeface="Montserrat"/>
                <a:sym typeface="Montserrat"/>
              </a:rPr>
              <a:t>G.movie_id</a:t>
            </a:r>
            <a:r>
              <a:rPr lang="en-US" sz="1800" dirty="0">
                <a:solidFill>
                  <a:schemeClr val="dk1"/>
                </a:solidFill>
                <a:latin typeface="Montserrat"/>
                <a:ea typeface="Montserrat"/>
                <a:cs typeface="Montserrat"/>
                <a:sym typeface="Montserrat"/>
              </a:rPr>
              <a:t> AND </a:t>
            </a:r>
            <a:r>
              <a:rPr lang="en-US" sz="1800" dirty="0" err="1">
                <a:solidFill>
                  <a:srgbClr val="7030A0"/>
                </a:solidFill>
                <a:latin typeface="Montserrat"/>
                <a:ea typeface="Montserrat"/>
                <a:cs typeface="Montserrat"/>
                <a:sym typeface="Montserrat"/>
              </a:rPr>
              <a:t>G.genre</a:t>
            </a:r>
            <a:r>
              <a:rPr lang="en-US" sz="1800" dirty="0">
                <a:solidFill>
                  <a:srgbClr val="7030A0"/>
                </a:solidFill>
                <a:latin typeface="Montserrat"/>
                <a:ea typeface="Montserrat"/>
                <a:cs typeface="Montserrat"/>
                <a:sym typeface="Montserrat"/>
              </a:rPr>
              <a:t> = 'Drama’ </a:t>
            </a:r>
            <a:endParaRPr lang="en-US" sz="1800" dirty="0">
              <a:solidFill>
                <a:schemeClr val="dk1"/>
              </a:solidFill>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WHERE</a:t>
            </a:r>
            <a:r>
              <a:rPr lang="en-US" sz="1800" dirty="0">
                <a:solidFill>
                  <a:schemeClr val="dk1"/>
                </a:solidFill>
                <a:latin typeface="Montserrat"/>
                <a:ea typeface="Montserrat"/>
                <a:cs typeface="Montserrat"/>
                <a:sym typeface="Montserrat"/>
              </a:rPr>
              <a:t> </a:t>
            </a:r>
            <a:r>
              <a:rPr lang="en-US" sz="1800" dirty="0" err="1">
                <a:solidFill>
                  <a:srgbClr val="7030A0"/>
                </a:solidFill>
                <a:latin typeface="Montserrat"/>
                <a:ea typeface="Montserrat"/>
                <a:cs typeface="Montserrat"/>
                <a:sym typeface="Montserrat"/>
              </a:rPr>
              <a:t>G.movie_id</a:t>
            </a:r>
            <a:r>
              <a:rPr lang="en-US" sz="1800" dirty="0">
                <a:solidFill>
                  <a:srgbClr val="7030A0"/>
                </a:solidFill>
                <a:latin typeface="Montserrat"/>
                <a:ea typeface="Montserrat"/>
                <a:cs typeface="Montserrat"/>
                <a:sym typeface="Montserrat"/>
              </a:rPr>
              <a:t> IS NULL</a:t>
            </a:r>
          </a:p>
          <a:p>
            <a:pPr marL="742950" marR="0" lvl="1" indent="-171450" algn="l" rtl="0">
              <a:spcBef>
                <a:spcPts val="0"/>
              </a:spcBef>
              <a:spcAft>
                <a:spcPts val="0"/>
              </a:spcAft>
              <a:buClr>
                <a:schemeClr val="dk1"/>
              </a:buClr>
              <a:buSzPts val="1800"/>
              <a:buFont typeface="Arial"/>
              <a:buNone/>
            </a:pPr>
            <a:endParaRPr lang="en-US" sz="1800" dirty="0">
              <a:solidFill>
                <a:srgbClr val="7030A0"/>
              </a:solidFill>
              <a:latin typeface="Montserrat"/>
              <a:ea typeface="Montserrat"/>
              <a:cs typeface="Montserrat"/>
              <a:sym typeface="Montserrat"/>
            </a:endParaRPr>
          </a:p>
        </p:txBody>
      </p:sp>
    </p:spTree>
    <p:extLst>
      <p:ext uri="{BB962C8B-B14F-4D97-AF65-F5344CB8AC3E}">
        <p14:creationId xmlns:p14="http://schemas.microsoft.com/office/powerpoint/2010/main" val="6621162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5"/>
          <p:cNvSpPr/>
          <p:nvPr/>
        </p:nvSpPr>
        <p:spPr>
          <a:xfrm>
            <a:off x="386308" y="147496"/>
            <a:ext cx="7757379" cy="553998"/>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WHERE …. IN …. practice</a:t>
            </a:r>
            <a:endParaRPr sz="3000" b="1">
              <a:solidFill>
                <a:srgbClr val="57068C"/>
              </a:solidFill>
              <a:latin typeface="Arimo"/>
              <a:ea typeface="Arimo"/>
              <a:cs typeface="Arimo"/>
              <a:sym typeface="Arimo"/>
            </a:endParaRPr>
          </a:p>
        </p:txBody>
      </p:sp>
      <p:sp>
        <p:nvSpPr>
          <p:cNvPr id="189" name="Google Shape;189;p15"/>
          <p:cNvSpPr/>
          <p:nvPr/>
        </p:nvSpPr>
        <p:spPr>
          <a:xfrm>
            <a:off x="469900" y="1324179"/>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90" name="Google Shape;190;p15"/>
          <p:cNvSpPr txBox="1"/>
          <p:nvPr/>
        </p:nvSpPr>
        <p:spPr>
          <a:xfrm>
            <a:off x="115507" y="947392"/>
            <a:ext cx="8913000" cy="3416279"/>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Montserrat"/>
              <a:buChar char="•"/>
            </a:pPr>
            <a:r>
              <a:rPr lang="en-US" sz="1800" dirty="0">
                <a:solidFill>
                  <a:schemeClr val="dk1"/>
                </a:solidFill>
                <a:latin typeface="Montserrat"/>
                <a:ea typeface="Montserrat"/>
                <a:cs typeface="Montserrat"/>
                <a:sym typeface="Montserrat"/>
              </a:rPr>
              <a:t>Use a WHERE…IN subquery to find the favorite bands for students who like Radiohead.</a:t>
            </a:r>
            <a:endParaRPr dirty="0">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i="0" u="none" strike="noStrike" cap="none" dirty="0">
                <a:solidFill>
                  <a:schemeClr val="dk1"/>
                </a:solidFill>
                <a:latin typeface="Montserrat"/>
                <a:ea typeface="Montserrat"/>
                <a:cs typeface="Montserrat"/>
                <a:sym typeface="Montserrat"/>
              </a:rPr>
              <a:t>Your subquery should return the IDs of students that like Radiohead</a:t>
            </a:r>
            <a:endParaRPr dirty="0">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Montserrat"/>
              <a:ea typeface="Montserrat"/>
              <a:cs typeface="Montserrat"/>
              <a:sym typeface="Montserrat"/>
            </a:endParaRPr>
          </a:p>
          <a:p>
            <a:pPr marL="285750" lvl="0" indent="-285750" algn="l" rtl="0">
              <a:spcBef>
                <a:spcPts val="0"/>
              </a:spcBef>
              <a:spcAft>
                <a:spcPts val="0"/>
              </a:spcAft>
              <a:buClr>
                <a:schemeClr val="dk1"/>
              </a:buClr>
              <a:buSzPts val="1800"/>
              <a:buFont typeface="Montserrat"/>
              <a:buChar char="•"/>
            </a:pPr>
            <a:r>
              <a:rPr lang="en-US" sz="1800" dirty="0">
                <a:solidFill>
                  <a:schemeClr val="dk1"/>
                </a:solidFill>
                <a:latin typeface="Montserrat"/>
                <a:ea typeface="Montserrat"/>
                <a:cs typeface="Montserrat"/>
                <a:sym typeface="Montserrat"/>
              </a:rPr>
              <a:t>Find the movies where Brad Pitt and George Clooney played.</a:t>
            </a:r>
            <a:endParaRPr dirty="0">
              <a:solidFill>
                <a:schemeClr val="dk1"/>
              </a:solidFill>
              <a:latin typeface="Montserrat"/>
              <a:ea typeface="Montserrat"/>
              <a:cs typeface="Montserrat"/>
              <a:sym typeface="Montserrat"/>
            </a:endParaRPr>
          </a:p>
          <a:p>
            <a:pPr marL="742950" lvl="1" indent="-285750" algn="l" rtl="0">
              <a:spcBef>
                <a:spcPts val="0"/>
              </a:spcBef>
              <a:spcAft>
                <a:spcPts val="0"/>
              </a:spcAft>
              <a:buClr>
                <a:schemeClr val="dk1"/>
              </a:buClr>
              <a:buSzPts val="1800"/>
              <a:buFont typeface="Montserrat"/>
              <a:buChar char="•"/>
            </a:pPr>
            <a:r>
              <a:rPr lang="en-US" sz="1800" dirty="0">
                <a:solidFill>
                  <a:schemeClr val="dk1"/>
                </a:solidFill>
                <a:latin typeface="Montserrat"/>
                <a:ea typeface="Montserrat"/>
                <a:cs typeface="Montserrat"/>
                <a:sym typeface="Montserrat"/>
              </a:rPr>
              <a:t>Use the </a:t>
            </a:r>
            <a:r>
              <a:rPr lang="en-US" sz="1800" dirty="0" err="1">
                <a:solidFill>
                  <a:schemeClr val="dk1"/>
                </a:solidFill>
                <a:latin typeface="Montserrat"/>
                <a:ea typeface="Montserrat"/>
                <a:cs typeface="Montserrat"/>
                <a:sym typeface="Montserrat"/>
              </a:rPr>
              <a:t>movies_all</a:t>
            </a:r>
            <a:r>
              <a:rPr lang="en-US" sz="1800" dirty="0">
                <a:solidFill>
                  <a:schemeClr val="dk1"/>
                </a:solidFill>
                <a:latin typeface="Montserrat"/>
                <a:ea typeface="Montserrat"/>
                <a:cs typeface="Montserrat"/>
                <a:sym typeface="Montserrat"/>
              </a:rPr>
              <a:t> temporary table that we defined before to find movie ids for Brad Pitt and George Clooney</a:t>
            </a:r>
            <a:endParaRPr dirty="0">
              <a:solidFill>
                <a:schemeClr val="dk1"/>
              </a:solidFill>
              <a:latin typeface="Montserrat"/>
              <a:ea typeface="Montserrat"/>
              <a:cs typeface="Montserrat"/>
              <a:sym typeface="Montserrat"/>
            </a:endParaRPr>
          </a:p>
          <a:p>
            <a:pPr marL="742950" lvl="1" indent="-285750" algn="l" rtl="0">
              <a:spcBef>
                <a:spcPts val="0"/>
              </a:spcBef>
              <a:spcAft>
                <a:spcPts val="0"/>
              </a:spcAft>
              <a:buClr>
                <a:schemeClr val="dk1"/>
              </a:buClr>
              <a:buSzPts val="1800"/>
              <a:buFont typeface="Montserrat"/>
              <a:buChar char="•"/>
            </a:pPr>
            <a:r>
              <a:rPr lang="en-US" sz="1800" dirty="0">
                <a:solidFill>
                  <a:schemeClr val="dk1"/>
                </a:solidFill>
                <a:latin typeface="Montserrat"/>
                <a:ea typeface="Montserrat"/>
                <a:cs typeface="Montserrat"/>
                <a:sym typeface="Montserrat"/>
              </a:rPr>
              <a:t>Use the SELECT * FROM movies WHERE id IN (…) AND id IN (…) construct</a:t>
            </a:r>
            <a:endParaRPr dirty="0">
              <a:solidFill>
                <a:schemeClr val="dk1"/>
              </a:solidFill>
              <a:latin typeface="Montserrat"/>
              <a:ea typeface="Montserrat"/>
              <a:cs typeface="Montserrat"/>
              <a:sym typeface="Montserrat"/>
            </a:endParaRPr>
          </a:p>
          <a:p>
            <a:pPr marL="742950" lvl="1" indent="-285750" algn="l" rtl="0">
              <a:spcBef>
                <a:spcPts val="0"/>
              </a:spcBef>
              <a:spcAft>
                <a:spcPts val="0"/>
              </a:spcAft>
              <a:buClr>
                <a:schemeClr val="dk1"/>
              </a:buClr>
              <a:buSzPts val="1800"/>
              <a:buFont typeface="Montserrat"/>
              <a:buChar char="•"/>
            </a:pPr>
            <a:r>
              <a:rPr lang="en-US" sz="1800" dirty="0">
                <a:solidFill>
                  <a:schemeClr val="dk1"/>
                </a:solidFill>
                <a:latin typeface="Montserrat"/>
                <a:ea typeface="Montserrat"/>
                <a:cs typeface="Montserrat"/>
                <a:sym typeface="Montserrat"/>
              </a:rPr>
              <a:t>Use the movie ids for Brad Pitt as a subquery, and the movie ids by George Clooney as another subquery</a:t>
            </a:r>
            <a:endParaRPr sz="1800" dirty="0">
              <a:solidFill>
                <a:schemeClr val="dk1"/>
              </a:solidFill>
              <a:latin typeface="Montserrat"/>
              <a:ea typeface="Montserrat"/>
              <a:cs typeface="Montserrat"/>
              <a:sym typeface="Montserrat"/>
            </a:endParaRPr>
          </a:p>
        </p:txBody>
      </p:sp>
    </p:spTree>
    <p:extLst>
      <p:ext uri="{BB962C8B-B14F-4D97-AF65-F5344CB8AC3E}">
        <p14:creationId xmlns:p14="http://schemas.microsoft.com/office/powerpoint/2010/main" val="21734489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p:nvPr/>
        </p:nvSpPr>
        <p:spPr>
          <a:xfrm>
            <a:off x="269666" y="2828856"/>
            <a:ext cx="8604668" cy="1200288"/>
          </a:xfrm>
          <a:prstGeom prst="rect">
            <a:avLst/>
          </a:prstGeom>
          <a:noFill/>
          <a:ln>
            <a:noFill/>
          </a:ln>
        </p:spPr>
        <p:txBody>
          <a:bodyPr spcFirstLastPara="1" wrap="square" lIns="45700" tIns="45700" rIns="45700" bIns="45700" anchor="ctr" anchorCtr="0">
            <a:spAutoFit/>
          </a:bodyPr>
          <a:lstStyle/>
          <a:p>
            <a:pPr marL="0" marR="0" lvl="0" indent="0" algn="ctr" rtl="0">
              <a:spcBef>
                <a:spcPts val="0"/>
              </a:spcBef>
              <a:spcAft>
                <a:spcPts val="0"/>
              </a:spcAft>
              <a:buNone/>
            </a:pPr>
            <a:r>
              <a:rPr lang="en-US" sz="3600" b="1" i="0" u="none" strike="noStrike" cap="none" dirty="0">
                <a:solidFill>
                  <a:srgbClr val="57068C"/>
                </a:solidFill>
                <a:latin typeface="Montserrat"/>
                <a:ea typeface="Montserrat"/>
                <a:cs typeface="Montserrat"/>
                <a:sym typeface="Montserrat"/>
              </a:rPr>
              <a:t>Subqueries </a:t>
            </a:r>
            <a:br>
              <a:rPr lang="en-US" sz="3600" b="1" i="0" u="none" strike="noStrike" cap="none" dirty="0">
                <a:solidFill>
                  <a:srgbClr val="57068C"/>
                </a:solidFill>
                <a:latin typeface="Montserrat"/>
                <a:ea typeface="Montserrat"/>
                <a:cs typeface="Montserrat"/>
                <a:sym typeface="Montserrat"/>
              </a:rPr>
            </a:br>
            <a:r>
              <a:rPr lang="en-US" sz="3600" b="1" i="0" u="none" strike="noStrike" cap="none" dirty="0">
                <a:solidFill>
                  <a:srgbClr val="57068C"/>
                </a:solidFill>
                <a:latin typeface="Montserrat"/>
                <a:ea typeface="Montserrat"/>
                <a:cs typeface="Montserrat"/>
                <a:sym typeface="Montserrat"/>
              </a:rPr>
              <a:t>with derived tables</a:t>
            </a:r>
            <a:endParaRPr sz="3600" b="1" i="0" u="none" strike="noStrike" cap="none" dirty="0">
              <a:solidFill>
                <a:srgbClr val="57068C"/>
              </a:solidFill>
              <a:latin typeface="Montserrat"/>
              <a:ea typeface="Montserrat"/>
              <a:cs typeface="Montserrat"/>
              <a:sym typeface="Montserrat"/>
            </a:endParaRPr>
          </a:p>
        </p:txBody>
      </p:sp>
    </p:spTree>
    <p:extLst>
      <p:ext uri="{BB962C8B-B14F-4D97-AF65-F5344CB8AC3E}">
        <p14:creationId xmlns:p14="http://schemas.microsoft.com/office/powerpoint/2010/main" val="36370552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3"/>
          <p:cNvSpPr/>
          <p:nvPr/>
        </p:nvSpPr>
        <p:spPr>
          <a:xfrm>
            <a:off x="386308" y="147496"/>
            <a:ext cx="7757379" cy="46166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000" b="1" i="0" u="none" strike="noStrike" cap="none">
                <a:solidFill>
                  <a:srgbClr val="57068C"/>
                </a:solidFill>
                <a:latin typeface="Montserrat"/>
                <a:ea typeface="Montserrat"/>
                <a:cs typeface="Montserrat"/>
                <a:sym typeface="Montserrat"/>
              </a:rPr>
              <a:t>Subqueries / FROM</a:t>
            </a:r>
            <a:endParaRPr sz="3000" b="1" i="0" u="none" strike="noStrike" cap="none">
              <a:solidFill>
                <a:srgbClr val="57068C"/>
              </a:solidFill>
              <a:latin typeface="Montserrat"/>
              <a:ea typeface="Montserrat"/>
              <a:cs typeface="Montserrat"/>
              <a:sym typeface="Montserrat"/>
            </a:endParaRPr>
          </a:p>
        </p:txBody>
      </p:sp>
      <p:sp>
        <p:nvSpPr>
          <p:cNvPr id="128" name="Google Shape;128;p3"/>
          <p:cNvSpPr/>
          <p:nvPr/>
        </p:nvSpPr>
        <p:spPr>
          <a:xfrm>
            <a:off x="1759204" y="1461969"/>
            <a:ext cx="4490380" cy="1426031"/>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600" i="0" u="none" strike="noStrike" cap="none" dirty="0">
                <a:solidFill>
                  <a:srgbClr val="000000"/>
                </a:solidFill>
                <a:latin typeface="Montserrat"/>
                <a:ea typeface="Montserrat"/>
                <a:cs typeface="Montserrat"/>
                <a:sym typeface="Montserrat"/>
              </a:rPr>
              <a:t>SELECT 	A, B, C</a:t>
            </a:r>
            <a:r>
              <a:rPr lang="en-US" sz="2600" i="0" u="none" strike="noStrike" cap="none" baseline="-25000" dirty="0">
                <a:solidFill>
                  <a:srgbClr val="000000"/>
                </a:solidFill>
                <a:latin typeface="Montserrat"/>
                <a:ea typeface="Montserrat"/>
                <a:cs typeface="Montserrat"/>
                <a:sym typeface="Montserrat"/>
              </a:rPr>
              <a:t>, </a:t>
            </a:r>
            <a:r>
              <a:rPr lang="en-US" sz="2700" dirty="0">
                <a:solidFill>
                  <a:schemeClr val="dk1"/>
                </a:solidFill>
                <a:latin typeface="Montserrat"/>
                <a:ea typeface="Montserrat"/>
                <a:cs typeface="Montserrat"/>
                <a:sym typeface="Montserrat"/>
              </a:rPr>
              <a:t>…</a:t>
            </a:r>
            <a:endParaRPr dirty="0">
              <a:latin typeface="Montserrat"/>
              <a:ea typeface="Montserrat"/>
              <a:cs typeface="Montserrat"/>
              <a:sym typeface="Montserrat"/>
            </a:endParaRPr>
          </a:p>
          <a:p>
            <a:pPr marL="0" marR="0" lvl="0" indent="0" algn="l" rtl="0">
              <a:spcBef>
                <a:spcPts val="700"/>
              </a:spcBef>
              <a:spcAft>
                <a:spcPts val="0"/>
              </a:spcAft>
              <a:buNone/>
            </a:pPr>
            <a:r>
              <a:rPr lang="en-US" sz="2700" i="0" u="none" strike="noStrike" cap="none" dirty="0">
                <a:solidFill>
                  <a:srgbClr val="000000"/>
                </a:solidFill>
                <a:latin typeface="Montserrat"/>
                <a:ea typeface="Montserrat"/>
                <a:cs typeface="Montserrat"/>
                <a:sym typeface="Montserrat"/>
              </a:rPr>
              <a:t>FROM 	X</a:t>
            </a:r>
            <a:r>
              <a:rPr lang="en-US" sz="2600" i="0" u="none" strike="noStrike" cap="none" baseline="-25000" dirty="0">
                <a:solidFill>
                  <a:srgbClr val="000000"/>
                </a:solidFill>
                <a:latin typeface="Montserrat"/>
                <a:ea typeface="Montserrat"/>
                <a:cs typeface="Montserrat"/>
                <a:sym typeface="Montserrat"/>
              </a:rPr>
              <a:t> </a:t>
            </a:r>
            <a:r>
              <a:rPr lang="en-US" sz="2700" dirty="0">
                <a:latin typeface="Montserrat"/>
                <a:ea typeface="Montserrat"/>
                <a:cs typeface="Montserrat"/>
                <a:sym typeface="Montserrat"/>
              </a:rPr>
              <a:t>JOIN</a:t>
            </a:r>
            <a:r>
              <a:rPr lang="en-US" sz="2700" i="0" u="none" strike="noStrike" cap="none" dirty="0">
                <a:solidFill>
                  <a:srgbClr val="000000"/>
                </a:solidFill>
                <a:latin typeface="Montserrat"/>
                <a:ea typeface="Montserrat"/>
                <a:cs typeface="Montserrat"/>
                <a:sym typeface="Montserrat"/>
              </a:rPr>
              <a:t> </a:t>
            </a:r>
            <a:r>
              <a:rPr lang="en-US" sz="2700" b="1" i="0" u="none" strike="noStrike" cap="none" dirty="0">
                <a:solidFill>
                  <a:srgbClr val="000000"/>
                </a:solidFill>
                <a:latin typeface="Montserrat"/>
                <a:ea typeface="Montserrat"/>
                <a:cs typeface="Montserrat"/>
                <a:sym typeface="Montserrat"/>
              </a:rPr>
              <a:t>Y</a:t>
            </a:r>
            <a:r>
              <a:rPr lang="en-US" sz="2700" i="0" u="none" strike="noStrike" cap="none" baseline="-25000" dirty="0">
                <a:solidFill>
                  <a:srgbClr val="000000"/>
                </a:solidFill>
                <a:latin typeface="Montserrat"/>
                <a:ea typeface="Montserrat"/>
                <a:cs typeface="Montserrat"/>
                <a:sym typeface="Montserrat"/>
              </a:rPr>
              <a:t> </a:t>
            </a:r>
            <a:r>
              <a:rPr lang="en-US" sz="2700" dirty="0">
                <a:solidFill>
                  <a:schemeClr val="dk1"/>
                </a:solidFill>
                <a:latin typeface="Montserrat"/>
                <a:ea typeface="Montserrat"/>
                <a:cs typeface="Montserrat"/>
                <a:sym typeface="Montserrat"/>
              </a:rPr>
              <a:t>…</a:t>
            </a:r>
            <a:r>
              <a:rPr lang="en-US" sz="2700" i="0" u="none" strike="noStrike" cap="none" dirty="0">
                <a:solidFill>
                  <a:srgbClr val="000000"/>
                </a:solidFill>
                <a:latin typeface="Montserrat"/>
                <a:ea typeface="Montserrat"/>
                <a:cs typeface="Montserrat"/>
                <a:sym typeface="Montserrat"/>
              </a:rPr>
              <a:t>,  </a:t>
            </a:r>
            <a:endParaRPr sz="2700" i="0" u="none" strike="noStrike" cap="none" dirty="0">
              <a:solidFill>
                <a:schemeClr val="dk1"/>
              </a:solidFill>
              <a:latin typeface="Montserrat"/>
              <a:ea typeface="Montserrat"/>
              <a:cs typeface="Montserrat"/>
              <a:sym typeface="Montserrat"/>
            </a:endParaRPr>
          </a:p>
          <a:p>
            <a:pPr marL="0" marR="0" lvl="0" indent="0" algn="l" rtl="0">
              <a:spcBef>
                <a:spcPts val="700"/>
              </a:spcBef>
              <a:spcAft>
                <a:spcPts val="0"/>
              </a:spcAft>
              <a:buNone/>
            </a:pPr>
            <a:r>
              <a:rPr lang="en-US" sz="2700" i="0" u="none" strike="noStrike" cap="none" dirty="0">
                <a:solidFill>
                  <a:srgbClr val="000000"/>
                </a:solidFill>
                <a:latin typeface="Montserrat"/>
                <a:ea typeface="Montserrat"/>
                <a:cs typeface="Montserrat"/>
                <a:sym typeface="Montserrat"/>
              </a:rPr>
              <a:t>WHERE 	</a:t>
            </a:r>
            <a:r>
              <a:rPr lang="en-US" sz="2700" dirty="0">
                <a:solidFill>
                  <a:schemeClr val="dk1"/>
                </a:solidFill>
                <a:latin typeface="Montserrat"/>
                <a:ea typeface="Montserrat"/>
                <a:cs typeface="Montserrat"/>
                <a:sym typeface="Montserrat"/>
              </a:rPr>
              <a:t>…</a:t>
            </a:r>
            <a:endParaRPr dirty="0">
              <a:latin typeface="Montserrat"/>
              <a:ea typeface="Montserrat"/>
              <a:cs typeface="Montserrat"/>
              <a:sym typeface="Montserrat"/>
            </a:endParaRPr>
          </a:p>
        </p:txBody>
      </p:sp>
      <p:sp>
        <p:nvSpPr>
          <p:cNvPr id="129" name="Google Shape;129;p3"/>
          <p:cNvSpPr/>
          <p:nvPr/>
        </p:nvSpPr>
        <p:spPr>
          <a:xfrm>
            <a:off x="6367509" y="2013394"/>
            <a:ext cx="2518200" cy="307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000" i="0" u="none" strike="noStrike" cap="none">
                <a:solidFill>
                  <a:schemeClr val="dk1"/>
                </a:solidFill>
                <a:latin typeface="Montserrat"/>
                <a:ea typeface="Montserrat"/>
                <a:cs typeface="Montserrat"/>
                <a:sym typeface="Montserrat"/>
              </a:rPr>
              <a:t>Tables</a:t>
            </a:r>
            <a:endParaRPr sz="2000" i="0" u="none" strike="noStrike" cap="none">
              <a:solidFill>
                <a:schemeClr val="dk1"/>
              </a:solidFill>
              <a:latin typeface="Montserrat"/>
              <a:ea typeface="Montserrat"/>
              <a:cs typeface="Montserrat"/>
              <a:sym typeface="Montserrat"/>
            </a:endParaRPr>
          </a:p>
        </p:txBody>
      </p:sp>
      <p:cxnSp>
        <p:nvCxnSpPr>
          <p:cNvPr id="130" name="Google Shape;130;p3"/>
          <p:cNvCxnSpPr/>
          <p:nvPr/>
        </p:nvCxnSpPr>
        <p:spPr>
          <a:xfrm rot="10800000">
            <a:off x="5842035" y="2129654"/>
            <a:ext cx="333600" cy="0"/>
          </a:xfrm>
          <a:prstGeom prst="straightConnector1">
            <a:avLst/>
          </a:prstGeom>
          <a:noFill/>
          <a:ln w="25400" cap="flat" cmpd="sng">
            <a:solidFill>
              <a:srgbClr val="011993"/>
            </a:solidFill>
            <a:prstDash val="solid"/>
            <a:round/>
            <a:headEnd type="none" w="sm" len="sm"/>
            <a:tailEnd type="triangle" w="med" len="med"/>
          </a:ln>
          <a:effectLst>
            <a:outerShdw blurRad="38100" dist="20000" dir="5400000" rotWithShape="0">
              <a:srgbClr val="000000">
                <a:alpha val="37647"/>
              </a:srgbClr>
            </a:outerShdw>
          </a:effectLst>
        </p:spPr>
      </p:cxnSp>
      <p:sp>
        <p:nvSpPr>
          <p:cNvPr id="131" name="Google Shape;131;p3"/>
          <p:cNvSpPr txBox="1"/>
          <p:nvPr/>
        </p:nvSpPr>
        <p:spPr>
          <a:xfrm>
            <a:off x="754534" y="3354884"/>
            <a:ext cx="7717200" cy="923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a:solidFill>
                  <a:srgbClr val="57068C"/>
                </a:solidFill>
                <a:latin typeface="Montserrat"/>
                <a:ea typeface="Montserrat"/>
                <a:cs typeface="Montserrat"/>
                <a:sym typeface="Montserrat"/>
              </a:rPr>
              <a:t>A table can be directly replaced by another query, placed within parentheses. For readability, better to define a VIEW or TEMPORARY TABLE and use that.</a:t>
            </a:r>
            <a:endParaRPr>
              <a:solidFill>
                <a:srgbClr val="57068C"/>
              </a:solidFill>
              <a:latin typeface="Montserrat"/>
              <a:ea typeface="Montserrat"/>
              <a:cs typeface="Montserrat"/>
              <a:sym typeface="Montserrat"/>
            </a:endParaRPr>
          </a:p>
        </p:txBody>
      </p:sp>
      <p:sp>
        <p:nvSpPr>
          <p:cNvPr id="132" name="Google Shape;132;p3"/>
          <p:cNvSpPr/>
          <p:nvPr/>
        </p:nvSpPr>
        <p:spPr>
          <a:xfrm>
            <a:off x="386308" y="4569675"/>
            <a:ext cx="6826517" cy="1367041"/>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600" dirty="0">
                <a:solidFill>
                  <a:srgbClr val="000000"/>
                </a:solidFill>
                <a:latin typeface="Montserrat"/>
                <a:ea typeface="Montserrat"/>
                <a:cs typeface="Montserrat"/>
                <a:sym typeface="Montserrat"/>
              </a:rPr>
              <a:t>SELECT 	A, B, C, …</a:t>
            </a:r>
            <a:endParaRPr dirty="0">
              <a:latin typeface="Montserrat"/>
              <a:ea typeface="Montserrat"/>
              <a:cs typeface="Montserrat"/>
              <a:sym typeface="Montserrat"/>
            </a:endParaRPr>
          </a:p>
          <a:p>
            <a:pPr marL="0" marR="0" lvl="0" indent="0" algn="l" rtl="0">
              <a:spcBef>
                <a:spcPts val="700"/>
              </a:spcBef>
              <a:spcAft>
                <a:spcPts val="0"/>
              </a:spcAft>
              <a:buNone/>
            </a:pPr>
            <a:r>
              <a:rPr lang="en-US" sz="2700" dirty="0">
                <a:solidFill>
                  <a:srgbClr val="000000"/>
                </a:solidFill>
                <a:latin typeface="Montserrat"/>
                <a:ea typeface="Montserrat"/>
                <a:cs typeface="Montserrat"/>
                <a:sym typeface="Montserrat"/>
              </a:rPr>
              <a:t>FROM 	X</a:t>
            </a:r>
            <a:r>
              <a:rPr lang="en-US" sz="2700" dirty="0">
                <a:latin typeface="Montserrat"/>
                <a:ea typeface="Montserrat"/>
                <a:cs typeface="Montserrat"/>
                <a:sym typeface="Montserrat"/>
              </a:rPr>
              <a:t> JOIN</a:t>
            </a:r>
            <a:r>
              <a:rPr lang="en-US" sz="2700" dirty="0">
                <a:solidFill>
                  <a:srgbClr val="000000"/>
                </a:solidFill>
                <a:latin typeface="Montserrat"/>
                <a:ea typeface="Montserrat"/>
                <a:cs typeface="Montserrat"/>
                <a:sym typeface="Montserrat"/>
              </a:rPr>
              <a:t> </a:t>
            </a:r>
            <a:r>
              <a:rPr lang="en-US" sz="2700" b="1" dirty="0">
                <a:solidFill>
                  <a:srgbClr val="000000"/>
                </a:solidFill>
                <a:latin typeface="Montserrat"/>
                <a:ea typeface="Montserrat"/>
                <a:cs typeface="Montserrat"/>
                <a:sym typeface="Montserrat"/>
              </a:rPr>
              <a:t>(</a:t>
            </a:r>
            <a:r>
              <a:rPr lang="en-US" b="1" dirty="0">
                <a:solidFill>
                  <a:srgbClr val="000000"/>
                </a:solidFill>
                <a:latin typeface="Montserrat"/>
                <a:ea typeface="Montserrat"/>
                <a:cs typeface="Montserrat"/>
                <a:sym typeface="Montserrat"/>
              </a:rPr>
              <a:t>SELECT * FROM…</a:t>
            </a:r>
            <a:r>
              <a:rPr lang="en-US" sz="2900" b="1" dirty="0">
                <a:solidFill>
                  <a:srgbClr val="000000"/>
                </a:solidFill>
                <a:latin typeface="Montserrat"/>
                <a:ea typeface="Montserrat"/>
                <a:cs typeface="Montserrat"/>
                <a:sym typeface="Montserrat"/>
              </a:rPr>
              <a:t> </a:t>
            </a:r>
            <a:r>
              <a:rPr lang="en-US" sz="2700" b="1" dirty="0">
                <a:solidFill>
                  <a:srgbClr val="000000"/>
                </a:solidFill>
                <a:latin typeface="Montserrat"/>
                <a:ea typeface="Montserrat"/>
                <a:cs typeface="Montserrat"/>
                <a:sym typeface="Montserrat"/>
              </a:rPr>
              <a:t>)</a:t>
            </a:r>
            <a:r>
              <a:rPr lang="en-US" sz="2700" dirty="0">
                <a:solidFill>
                  <a:srgbClr val="000000"/>
                </a:solidFill>
                <a:latin typeface="Montserrat"/>
                <a:ea typeface="Montserrat"/>
                <a:cs typeface="Montserrat"/>
                <a:sym typeface="Montserrat"/>
              </a:rPr>
              <a:t> Y,.. </a:t>
            </a:r>
            <a:br>
              <a:rPr lang="en-US" sz="2700" dirty="0">
                <a:solidFill>
                  <a:srgbClr val="000000"/>
                </a:solidFill>
                <a:latin typeface="Montserrat"/>
                <a:ea typeface="Montserrat"/>
                <a:cs typeface="Montserrat"/>
                <a:sym typeface="Montserrat"/>
              </a:rPr>
            </a:br>
            <a:r>
              <a:rPr lang="en-US" sz="2700" dirty="0">
                <a:solidFill>
                  <a:srgbClr val="000000"/>
                </a:solidFill>
                <a:latin typeface="Montserrat"/>
                <a:ea typeface="Montserrat"/>
                <a:cs typeface="Montserrat"/>
                <a:sym typeface="Montserrat"/>
              </a:rPr>
              <a:t>WHERE 	</a:t>
            </a:r>
            <a:r>
              <a:rPr lang="en-US" sz="2700" dirty="0">
                <a:solidFill>
                  <a:schemeClr val="dk1"/>
                </a:solidFill>
                <a:latin typeface="Montserrat"/>
                <a:ea typeface="Montserrat"/>
                <a:cs typeface="Montserrat"/>
                <a:sym typeface="Montserrat"/>
              </a:rPr>
              <a:t>…</a:t>
            </a:r>
            <a:endParaRPr dirty="0">
              <a:latin typeface="Montserrat"/>
              <a:ea typeface="Montserrat"/>
              <a:cs typeface="Montserrat"/>
              <a:sym typeface="Montserrat"/>
            </a:endParaRPr>
          </a:p>
        </p:txBody>
      </p:sp>
      <p:sp>
        <p:nvSpPr>
          <p:cNvPr id="133" name="Google Shape;133;p3"/>
          <p:cNvSpPr/>
          <p:nvPr/>
        </p:nvSpPr>
        <p:spPr>
          <a:xfrm>
            <a:off x="7441450" y="4904875"/>
            <a:ext cx="1494900" cy="3078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000" b="0" u="none">
                <a:solidFill>
                  <a:schemeClr val="dk1"/>
                </a:solidFill>
                <a:latin typeface="Arimo"/>
                <a:ea typeface="Arimo"/>
                <a:cs typeface="Arimo"/>
                <a:sym typeface="Arimo"/>
              </a:rPr>
              <a:t>Tables </a:t>
            </a:r>
            <a:br>
              <a:rPr lang="en-US" sz="2000" b="0" u="none">
                <a:solidFill>
                  <a:schemeClr val="dk1"/>
                </a:solidFill>
                <a:latin typeface="Arimo"/>
                <a:ea typeface="Arimo"/>
                <a:cs typeface="Arimo"/>
                <a:sym typeface="Arimo"/>
              </a:rPr>
            </a:br>
            <a:r>
              <a:rPr lang="en-US" sz="2000" b="1" u="none">
                <a:solidFill>
                  <a:srgbClr val="57068C"/>
                </a:solidFill>
                <a:latin typeface="Arimo"/>
                <a:ea typeface="Arimo"/>
                <a:cs typeface="Arimo"/>
                <a:sym typeface="Arimo"/>
              </a:rPr>
              <a:t>(or queries)</a:t>
            </a:r>
            <a:endParaRPr sz="2000" b="1" u="none">
              <a:solidFill>
                <a:srgbClr val="57068C"/>
              </a:solidFill>
              <a:latin typeface="Arimo"/>
              <a:ea typeface="Arimo"/>
              <a:cs typeface="Arimo"/>
              <a:sym typeface="Arimo"/>
            </a:endParaRPr>
          </a:p>
        </p:txBody>
      </p:sp>
      <p:cxnSp>
        <p:nvCxnSpPr>
          <p:cNvPr id="134" name="Google Shape;134;p3"/>
          <p:cNvCxnSpPr/>
          <p:nvPr/>
        </p:nvCxnSpPr>
        <p:spPr>
          <a:xfrm rot="10800000">
            <a:off x="7054527" y="5212671"/>
            <a:ext cx="333600" cy="0"/>
          </a:xfrm>
          <a:prstGeom prst="straightConnector1">
            <a:avLst/>
          </a:prstGeom>
          <a:noFill/>
          <a:ln w="25400" cap="flat" cmpd="sng">
            <a:solidFill>
              <a:srgbClr val="011993"/>
            </a:solidFill>
            <a:prstDash val="solid"/>
            <a:round/>
            <a:headEnd type="none" w="sm" len="sm"/>
            <a:tailEnd type="triangle" w="med" len="med"/>
          </a:ln>
          <a:effectLst>
            <a:outerShdw blurRad="38100" dist="20000" dir="5400000" rotWithShape="0">
              <a:srgbClr val="000000">
                <a:alpha val="37647"/>
              </a:srgbClr>
            </a:outerShdw>
          </a:effec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9"/>
                                        </p:tgtEl>
                                        <p:attrNameLst>
                                          <p:attrName>style.visibility</p:attrName>
                                        </p:attrNameLst>
                                      </p:cBhvr>
                                      <p:to>
                                        <p:strVal val="visible"/>
                                      </p:to>
                                    </p:set>
                                    <p:animEffect transition="in" filter="fade">
                                      <p:cBhvr>
                                        <p:cTn id="7" dur="750"/>
                                        <p:tgtEl>
                                          <p:spTgt spid="1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0"/>
                                        </p:tgtEl>
                                        <p:attrNameLst>
                                          <p:attrName>style.visibility</p:attrName>
                                        </p:attrNameLst>
                                      </p:cBhvr>
                                      <p:to>
                                        <p:strVal val="visible"/>
                                      </p:to>
                                    </p:set>
                                    <p:animEffect transition="in" filter="fade">
                                      <p:cBhvr>
                                        <p:cTn id="12" dur="750"/>
                                        <p:tgtEl>
                                          <p:spTgt spid="1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3"/>
                                        </p:tgtEl>
                                        <p:attrNameLst>
                                          <p:attrName>style.visibility</p:attrName>
                                        </p:attrNameLst>
                                      </p:cBhvr>
                                      <p:to>
                                        <p:strVal val="visible"/>
                                      </p:to>
                                    </p:set>
                                    <p:animEffect transition="in" filter="fade">
                                      <p:cBhvr>
                                        <p:cTn id="17" dur="750"/>
                                        <p:tgtEl>
                                          <p:spTgt spid="1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4"/>
                                        </p:tgtEl>
                                        <p:attrNameLst>
                                          <p:attrName>style.visibility</p:attrName>
                                        </p:attrNameLst>
                                      </p:cBhvr>
                                      <p:to>
                                        <p:strVal val="visible"/>
                                      </p:to>
                                    </p:set>
                                    <p:animEffect transition="in" filter="fade">
                                      <p:cBhvr>
                                        <p:cTn id="22" dur="75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4"/>
          <p:cNvSpPr/>
          <p:nvPr/>
        </p:nvSpPr>
        <p:spPr>
          <a:xfrm>
            <a:off x="386308" y="147496"/>
            <a:ext cx="8287792" cy="553957"/>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Montserrat"/>
                <a:ea typeface="Montserrat"/>
                <a:cs typeface="Montserrat"/>
                <a:sym typeface="Montserrat"/>
              </a:rPr>
              <a:t>Need for queries on top of other queries</a:t>
            </a:r>
            <a:endParaRPr dirty="0">
              <a:solidFill>
                <a:srgbClr val="57068C"/>
              </a:solidFill>
              <a:latin typeface="Montserrat"/>
              <a:ea typeface="Montserrat"/>
              <a:cs typeface="Montserrat"/>
              <a:sym typeface="Montserrat"/>
            </a:endParaRPr>
          </a:p>
        </p:txBody>
      </p:sp>
      <p:sp>
        <p:nvSpPr>
          <p:cNvPr id="140" name="Google Shape;140;p4"/>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41" name="Google Shape;141;p4"/>
          <p:cNvSpPr txBox="1"/>
          <p:nvPr/>
        </p:nvSpPr>
        <p:spPr>
          <a:xfrm>
            <a:off x="529119" y="1376737"/>
            <a:ext cx="8211300" cy="48024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Montserrat"/>
              <a:buChar char="•"/>
            </a:pPr>
            <a:r>
              <a:rPr lang="en-US" sz="1800" dirty="0">
                <a:solidFill>
                  <a:schemeClr val="dk1"/>
                </a:solidFill>
                <a:latin typeface="Montserrat"/>
                <a:ea typeface="Montserrat"/>
                <a:cs typeface="Montserrat"/>
                <a:sym typeface="Montserrat"/>
              </a:rPr>
              <a:t>Write a query that returns how many airports are served by one carrier, how many airports are served by two carriers, and so on</a:t>
            </a:r>
            <a:br>
              <a:rPr lang="en-US" sz="1800" dirty="0">
                <a:solidFill>
                  <a:schemeClr val="dk1"/>
                </a:solidFill>
                <a:latin typeface="Montserrat"/>
                <a:ea typeface="Montserrat"/>
                <a:cs typeface="Montserrat"/>
                <a:sym typeface="Montserrat"/>
              </a:rPr>
            </a:br>
            <a:br>
              <a:rPr lang="en-US" sz="1800" dirty="0">
                <a:solidFill>
                  <a:schemeClr val="dk1"/>
                </a:solidFill>
                <a:latin typeface="Montserrat"/>
                <a:ea typeface="Montserrat"/>
                <a:cs typeface="Montserrat"/>
                <a:sym typeface="Montserrat"/>
              </a:rPr>
            </a:br>
            <a:r>
              <a:rPr lang="en-US" sz="1800" dirty="0">
                <a:solidFill>
                  <a:srgbClr val="D8D8D8"/>
                </a:solidFill>
                <a:latin typeface="Montserrat"/>
                <a:ea typeface="Montserrat"/>
                <a:cs typeface="Montserrat"/>
                <a:sym typeface="Montserrat"/>
              </a:rPr>
              <a:t>SELECT carriers, COUNT(DISTINCT origin) AS airports</a:t>
            </a:r>
            <a:br>
              <a:rPr lang="en-US" sz="1800" dirty="0">
                <a:solidFill>
                  <a:srgbClr val="D8D8D8"/>
                </a:solidFill>
                <a:latin typeface="Montserrat"/>
                <a:ea typeface="Montserrat"/>
                <a:cs typeface="Montserrat"/>
                <a:sym typeface="Montserrat"/>
              </a:rPr>
            </a:br>
            <a:r>
              <a:rPr lang="en-US" sz="1800" dirty="0">
                <a:solidFill>
                  <a:srgbClr val="D8D8D8"/>
                </a:solidFill>
                <a:latin typeface="Montserrat"/>
                <a:ea typeface="Montserrat"/>
                <a:cs typeface="Montserrat"/>
                <a:sym typeface="Montserrat"/>
              </a:rPr>
              <a:t>FROM (</a:t>
            </a:r>
            <a:br>
              <a:rPr lang="en-US" sz="1800" dirty="0">
                <a:solidFill>
                  <a:schemeClr val="dk1"/>
                </a:solidFill>
                <a:latin typeface="Montserrat"/>
                <a:ea typeface="Montserrat"/>
                <a:cs typeface="Montserrat"/>
                <a:sym typeface="Montserrat"/>
              </a:rPr>
            </a:br>
            <a:r>
              <a:rPr lang="en-US" sz="1800" dirty="0">
                <a:solidFill>
                  <a:schemeClr val="dk1"/>
                </a:solidFill>
                <a:latin typeface="Montserrat"/>
                <a:ea typeface="Montserrat"/>
                <a:cs typeface="Montserrat"/>
                <a:sym typeface="Montserrat"/>
              </a:rPr>
              <a:t>	</a:t>
            </a:r>
            <a:r>
              <a:rPr lang="en-US" sz="1800" b="1" dirty="0">
                <a:solidFill>
                  <a:srgbClr val="57068C"/>
                </a:solidFill>
                <a:latin typeface="Montserrat"/>
                <a:ea typeface="Montserrat"/>
                <a:cs typeface="Montserrat"/>
                <a:sym typeface="Montserrat"/>
              </a:rPr>
              <a:t>SELECT origin, COUNT(DISTINCT carrier) AS carriers</a:t>
            </a:r>
            <a:endParaRPr sz="1800" b="1" dirty="0">
              <a:solidFill>
                <a:srgbClr val="57068C"/>
              </a:solidFill>
              <a:latin typeface="Montserrat"/>
              <a:ea typeface="Montserrat"/>
              <a:cs typeface="Montserrat"/>
              <a:sym typeface="Montserrat"/>
            </a:endParaRPr>
          </a:p>
          <a:p>
            <a:pPr marL="457200" marR="0" lvl="0" indent="457200" algn="l" rtl="0">
              <a:spcBef>
                <a:spcPts val="0"/>
              </a:spcBef>
              <a:spcAft>
                <a:spcPts val="0"/>
              </a:spcAft>
              <a:buNone/>
            </a:pPr>
            <a:r>
              <a:rPr lang="en-US" sz="1800" b="1" dirty="0">
                <a:solidFill>
                  <a:srgbClr val="57068C"/>
                </a:solidFill>
                <a:latin typeface="Montserrat"/>
                <a:ea typeface="Montserrat"/>
                <a:cs typeface="Montserrat"/>
                <a:sym typeface="Montserrat"/>
              </a:rPr>
              <a:t>FROM </a:t>
            </a:r>
            <a:r>
              <a:rPr lang="en-US" sz="1800" b="1" dirty="0" err="1">
                <a:solidFill>
                  <a:srgbClr val="57068C"/>
                </a:solidFill>
                <a:latin typeface="Montserrat"/>
                <a:ea typeface="Montserrat"/>
                <a:cs typeface="Montserrat"/>
                <a:sym typeface="Montserrat"/>
              </a:rPr>
              <a:t>m_ticket_prices</a:t>
            </a:r>
            <a:endParaRPr sz="1800" b="1" dirty="0">
              <a:solidFill>
                <a:srgbClr val="57068C"/>
              </a:solidFill>
              <a:latin typeface="Montserrat"/>
              <a:ea typeface="Montserrat"/>
              <a:cs typeface="Montserrat"/>
              <a:sym typeface="Montserrat"/>
            </a:endParaRPr>
          </a:p>
          <a:p>
            <a:pPr marL="457200" marR="0" lvl="0" indent="457200" algn="l" rtl="0">
              <a:spcBef>
                <a:spcPts val="0"/>
              </a:spcBef>
              <a:spcAft>
                <a:spcPts val="0"/>
              </a:spcAft>
              <a:buNone/>
            </a:pPr>
            <a:r>
              <a:rPr lang="en-US" sz="1800" b="1" dirty="0">
                <a:solidFill>
                  <a:srgbClr val="57068C"/>
                </a:solidFill>
                <a:latin typeface="Montserrat"/>
                <a:ea typeface="Montserrat"/>
                <a:cs typeface="Montserrat"/>
                <a:sym typeface="Montserrat"/>
              </a:rPr>
              <a:t>GROUP BY origin</a:t>
            </a:r>
            <a:br>
              <a:rPr lang="en-US" sz="1800" dirty="0">
                <a:solidFill>
                  <a:schemeClr val="dk1"/>
                </a:solidFill>
                <a:latin typeface="Montserrat"/>
                <a:ea typeface="Montserrat"/>
                <a:cs typeface="Montserrat"/>
                <a:sym typeface="Montserrat"/>
              </a:rPr>
            </a:br>
            <a:r>
              <a:rPr lang="en-US" sz="1800" dirty="0">
                <a:solidFill>
                  <a:srgbClr val="D8D8D8"/>
                </a:solidFill>
                <a:latin typeface="Montserrat"/>
                <a:ea typeface="Montserrat"/>
                <a:cs typeface="Montserrat"/>
                <a:sym typeface="Montserrat"/>
              </a:rPr>
              <a:t>) A</a:t>
            </a:r>
            <a:br>
              <a:rPr lang="en-US" sz="1800" dirty="0">
                <a:solidFill>
                  <a:srgbClr val="D8D8D8"/>
                </a:solidFill>
                <a:latin typeface="Montserrat"/>
                <a:ea typeface="Montserrat"/>
                <a:cs typeface="Montserrat"/>
                <a:sym typeface="Montserrat"/>
              </a:rPr>
            </a:br>
            <a:r>
              <a:rPr lang="en-US" sz="1800" dirty="0">
                <a:solidFill>
                  <a:srgbClr val="D8D8D8"/>
                </a:solidFill>
                <a:latin typeface="Montserrat"/>
                <a:ea typeface="Montserrat"/>
                <a:cs typeface="Montserrat"/>
                <a:sym typeface="Montserrat"/>
              </a:rPr>
              <a:t>GROUP BY carriers</a:t>
            </a:r>
            <a:br>
              <a:rPr lang="en-US" sz="1800" dirty="0">
                <a:solidFill>
                  <a:schemeClr val="dk1"/>
                </a:solidFill>
                <a:latin typeface="Montserrat"/>
                <a:ea typeface="Montserrat"/>
                <a:cs typeface="Montserrat"/>
                <a:sym typeface="Montserrat"/>
              </a:rPr>
            </a:br>
            <a:br>
              <a:rPr lang="en-US" sz="1800" dirty="0">
                <a:solidFill>
                  <a:schemeClr val="dk1"/>
                </a:solidFill>
                <a:latin typeface="Montserrat"/>
                <a:ea typeface="Montserrat"/>
                <a:cs typeface="Montserrat"/>
                <a:sym typeface="Montserrat"/>
              </a:rPr>
            </a:b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457200" marR="0" lvl="1" indent="0" algn="l" rtl="0">
              <a:spcBef>
                <a:spcPts val="0"/>
              </a:spcBef>
              <a:spcAft>
                <a:spcPts val="0"/>
              </a:spcAft>
              <a:buNone/>
            </a:pPr>
            <a:endParaRPr sz="1800" i="0" u="none" strike="noStrike" cap="none"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p:nvPr/>
        </p:nvSpPr>
        <p:spPr>
          <a:xfrm>
            <a:off x="269666" y="2551857"/>
            <a:ext cx="8604668" cy="1754286"/>
          </a:xfrm>
          <a:prstGeom prst="rect">
            <a:avLst/>
          </a:prstGeom>
          <a:noFill/>
          <a:ln>
            <a:noFill/>
          </a:ln>
        </p:spPr>
        <p:txBody>
          <a:bodyPr spcFirstLastPara="1" wrap="square" lIns="45700" tIns="45700" rIns="45700" bIns="45700" anchor="t" anchorCtr="0">
            <a:spAutoFit/>
          </a:bodyPr>
          <a:lstStyle/>
          <a:p>
            <a:pPr marL="0" marR="0" lvl="0" indent="0" algn="ctr" rtl="0">
              <a:spcBef>
                <a:spcPts val="0"/>
              </a:spcBef>
              <a:spcAft>
                <a:spcPts val="0"/>
              </a:spcAft>
              <a:buNone/>
            </a:pPr>
            <a:r>
              <a:rPr lang="en-US" sz="3600" b="1" i="0" u="none" strike="noStrike" cap="none" dirty="0">
                <a:solidFill>
                  <a:srgbClr val="57068C"/>
                </a:solidFill>
                <a:latin typeface="Montserrat"/>
                <a:ea typeface="Montserrat"/>
                <a:cs typeface="Montserrat"/>
                <a:sym typeface="Montserrat"/>
              </a:rPr>
              <a:t>Subqueries </a:t>
            </a:r>
            <a:br>
              <a:rPr lang="en-US" sz="3600" b="1" i="0" u="none" strike="noStrike" cap="none" dirty="0">
                <a:solidFill>
                  <a:srgbClr val="57068C"/>
                </a:solidFill>
                <a:latin typeface="Montserrat"/>
                <a:ea typeface="Montserrat"/>
                <a:cs typeface="Montserrat"/>
                <a:sym typeface="Montserrat"/>
              </a:rPr>
            </a:br>
            <a:r>
              <a:rPr lang="en-US" sz="3600" b="1" i="0" u="none" strike="noStrike" cap="none" dirty="0">
                <a:solidFill>
                  <a:srgbClr val="57068C"/>
                </a:solidFill>
                <a:latin typeface="Montserrat"/>
                <a:ea typeface="Montserrat"/>
                <a:cs typeface="Montserrat"/>
                <a:sym typeface="Montserrat"/>
              </a:rPr>
              <a:t>for single-value calculation</a:t>
            </a:r>
          </a:p>
          <a:p>
            <a:pPr marL="0" marR="0" lvl="0" indent="0" algn="ctr" rtl="0">
              <a:spcBef>
                <a:spcPts val="0"/>
              </a:spcBef>
              <a:spcAft>
                <a:spcPts val="0"/>
              </a:spcAft>
              <a:buNone/>
            </a:pPr>
            <a:r>
              <a:rPr lang="en-US" sz="3600" b="1" i="0" u="none" strike="noStrike" cap="none" dirty="0">
                <a:solidFill>
                  <a:srgbClr val="57068C"/>
                </a:solidFill>
                <a:latin typeface="Montserrat"/>
                <a:ea typeface="Montserrat"/>
                <a:cs typeface="Montserrat"/>
                <a:sym typeface="Montserrat"/>
              </a:rPr>
              <a:t>and intro to variables</a:t>
            </a:r>
            <a:endParaRPr sz="3600" b="1" i="0" u="none" strike="noStrike" cap="none" dirty="0">
              <a:solidFill>
                <a:srgbClr val="57068C"/>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g12c30a3ea24_0_27"/>
          <p:cNvSpPr/>
          <p:nvPr/>
        </p:nvSpPr>
        <p:spPr>
          <a:xfrm>
            <a:off x="386308" y="147496"/>
            <a:ext cx="8287692"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dirty="0">
                <a:solidFill>
                  <a:srgbClr val="57068C"/>
                </a:solidFill>
                <a:latin typeface="Montserrat"/>
                <a:ea typeface="Montserrat"/>
                <a:cs typeface="Montserrat"/>
                <a:sym typeface="Montserrat"/>
              </a:rPr>
              <a:t>Need for queries on top of other queries</a:t>
            </a:r>
            <a:endParaRPr lang="en-US" sz="3200" dirty="0">
              <a:solidFill>
                <a:srgbClr val="57068C"/>
              </a:solidFill>
              <a:latin typeface="Montserrat"/>
              <a:ea typeface="Montserrat"/>
              <a:cs typeface="Montserrat"/>
              <a:sym typeface="Montserrat"/>
            </a:endParaRPr>
          </a:p>
        </p:txBody>
      </p:sp>
      <p:sp>
        <p:nvSpPr>
          <p:cNvPr id="147" name="Google Shape;147;g12c30a3ea24_0_27"/>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48" name="Google Shape;148;g12c30a3ea24_0_27"/>
          <p:cNvSpPr txBox="1"/>
          <p:nvPr/>
        </p:nvSpPr>
        <p:spPr>
          <a:xfrm>
            <a:off x="529119" y="1376737"/>
            <a:ext cx="8211300" cy="48024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Montserrat"/>
              <a:buChar char="•"/>
            </a:pPr>
            <a:r>
              <a:rPr lang="en-US" sz="1800" dirty="0">
                <a:solidFill>
                  <a:schemeClr val="dk1"/>
                </a:solidFill>
                <a:latin typeface="Montserrat"/>
                <a:ea typeface="Montserrat"/>
                <a:cs typeface="Montserrat"/>
                <a:sym typeface="Montserrat"/>
              </a:rPr>
              <a:t>Write a query that returns how many airports are served by one carrier, how many airports are served by two carriers, and so on</a:t>
            </a:r>
            <a:br>
              <a:rPr lang="en-US" sz="1800" dirty="0">
                <a:solidFill>
                  <a:schemeClr val="dk1"/>
                </a:solidFill>
                <a:latin typeface="Montserrat"/>
                <a:ea typeface="Montserrat"/>
                <a:cs typeface="Montserrat"/>
                <a:sym typeface="Montserrat"/>
              </a:rPr>
            </a:br>
            <a:br>
              <a:rPr lang="en-US" sz="1800" dirty="0">
                <a:solidFill>
                  <a:schemeClr val="dk1"/>
                </a:solidFill>
                <a:latin typeface="Montserrat"/>
                <a:ea typeface="Montserrat"/>
                <a:cs typeface="Montserrat"/>
                <a:sym typeface="Montserrat"/>
              </a:rPr>
            </a:br>
            <a:r>
              <a:rPr lang="en-US" sz="1800" b="1" dirty="0">
                <a:solidFill>
                  <a:srgbClr val="980000"/>
                </a:solidFill>
                <a:latin typeface="Montserrat"/>
                <a:ea typeface="Montserrat"/>
                <a:cs typeface="Montserrat"/>
                <a:sym typeface="Montserrat"/>
              </a:rPr>
              <a:t>SELECT carriers, COUNT(DISTINCT origin) AS airports</a:t>
            </a:r>
            <a:br>
              <a:rPr lang="en-US" sz="1800" b="1" dirty="0">
                <a:solidFill>
                  <a:srgbClr val="980000"/>
                </a:solidFill>
                <a:latin typeface="Montserrat"/>
                <a:ea typeface="Montserrat"/>
                <a:cs typeface="Montserrat"/>
                <a:sym typeface="Montserrat"/>
              </a:rPr>
            </a:br>
            <a:r>
              <a:rPr lang="en-US" sz="1800" b="1" dirty="0">
                <a:solidFill>
                  <a:srgbClr val="980000"/>
                </a:solidFill>
                <a:latin typeface="Montserrat"/>
                <a:ea typeface="Montserrat"/>
                <a:cs typeface="Montserrat"/>
                <a:sym typeface="Montserrat"/>
              </a:rPr>
              <a:t>FROM (</a:t>
            </a:r>
            <a:br>
              <a:rPr lang="en-US" sz="1800" dirty="0">
                <a:solidFill>
                  <a:schemeClr val="dk1"/>
                </a:solidFill>
                <a:latin typeface="Montserrat"/>
                <a:ea typeface="Montserrat"/>
                <a:cs typeface="Montserrat"/>
                <a:sym typeface="Montserrat"/>
              </a:rPr>
            </a:br>
            <a:r>
              <a:rPr lang="en-US" sz="1800" dirty="0">
                <a:solidFill>
                  <a:schemeClr val="dk1"/>
                </a:solidFill>
                <a:latin typeface="Montserrat"/>
                <a:ea typeface="Montserrat"/>
                <a:cs typeface="Montserrat"/>
                <a:sym typeface="Montserrat"/>
              </a:rPr>
              <a:t>	</a:t>
            </a:r>
            <a:r>
              <a:rPr lang="en-US" sz="1800" b="1" dirty="0">
                <a:solidFill>
                  <a:srgbClr val="57068C"/>
                </a:solidFill>
                <a:latin typeface="Montserrat"/>
                <a:ea typeface="Montserrat"/>
                <a:cs typeface="Montserrat"/>
                <a:sym typeface="Montserrat"/>
              </a:rPr>
              <a:t>SELECT origin, COUNT(DISTINCT carrier) AS carriers</a:t>
            </a:r>
            <a:endParaRPr sz="1800" b="1" dirty="0">
              <a:solidFill>
                <a:srgbClr val="57068C"/>
              </a:solidFill>
              <a:latin typeface="Montserrat"/>
              <a:ea typeface="Montserrat"/>
              <a:cs typeface="Montserrat"/>
              <a:sym typeface="Montserrat"/>
            </a:endParaRPr>
          </a:p>
          <a:p>
            <a:pPr marL="457200" marR="0" lvl="0" indent="457200" algn="l" rtl="0">
              <a:spcBef>
                <a:spcPts val="0"/>
              </a:spcBef>
              <a:spcAft>
                <a:spcPts val="0"/>
              </a:spcAft>
              <a:buNone/>
            </a:pPr>
            <a:r>
              <a:rPr lang="en-US" sz="1800" b="1" dirty="0">
                <a:solidFill>
                  <a:srgbClr val="57068C"/>
                </a:solidFill>
                <a:latin typeface="Montserrat"/>
                <a:ea typeface="Montserrat"/>
                <a:cs typeface="Montserrat"/>
                <a:sym typeface="Montserrat"/>
              </a:rPr>
              <a:t>FROM </a:t>
            </a:r>
            <a:r>
              <a:rPr lang="en-US" sz="1800" b="1" dirty="0" err="1">
                <a:solidFill>
                  <a:srgbClr val="57068C"/>
                </a:solidFill>
                <a:latin typeface="Montserrat"/>
                <a:ea typeface="Montserrat"/>
                <a:cs typeface="Montserrat"/>
                <a:sym typeface="Montserrat"/>
              </a:rPr>
              <a:t>m_ticket_prices</a:t>
            </a:r>
            <a:endParaRPr sz="1800" b="1" dirty="0">
              <a:solidFill>
                <a:srgbClr val="57068C"/>
              </a:solidFill>
              <a:latin typeface="Montserrat"/>
              <a:ea typeface="Montserrat"/>
              <a:cs typeface="Montserrat"/>
              <a:sym typeface="Montserrat"/>
            </a:endParaRPr>
          </a:p>
          <a:p>
            <a:pPr marL="457200" marR="0" lvl="0" indent="457200" algn="l" rtl="0">
              <a:spcBef>
                <a:spcPts val="0"/>
              </a:spcBef>
              <a:spcAft>
                <a:spcPts val="0"/>
              </a:spcAft>
              <a:buNone/>
            </a:pPr>
            <a:r>
              <a:rPr lang="en-US" sz="1800" b="1" dirty="0">
                <a:solidFill>
                  <a:srgbClr val="57068C"/>
                </a:solidFill>
                <a:latin typeface="Montserrat"/>
                <a:ea typeface="Montserrat"/>
                <a:cs typeface="Montserrat"/>
                <a:sym typeface="Montserrat"/>
              </a:rPr>
              <a:t>GROUP BY origin</a:t>
            </a:r>
            <a:br>
              <a:rPr lang="en-US" sz="1800" dirty="0">
                <a:solidFill>
                  <a:schemeClr val="dk1"/>
                </a:solidFill>
                <a:latin typeface="Montserrat"/>
                <a:ea typeface="Montserrat"/>
                <a:cs typeface="Montserrat"/>
                <a:sym typeface="Montserrat"/>
              </a:rPr>
            </a:br>
            <a:r>
              <a:rPr lang="en-US" sz="1800" b="1" dirty="0">
                <a:solidFill>
                  <a:srgbClr val="980000"/>
                </a:solidFill>
                <a:latin typeface="Montserrat"/>
                <a:ea typeface="Montserrat"/>
                <a:cs typeface="Montserrat"/>
                <a:sym typeface="Montserrat"/>
              </a:rPr>
              <a:t>) A</a:t>
            </a:r>
            <a:br>
              <a:rPr lang="en-US" sz="1800" b="1" dirty="0">
                <a:solidFill>
                  <a:srgbClr val="980000"/>
                </a:solidFill>
                <a:latin typeface="Montserrat"/>
                <a:ea typeface="Montserrat"/>
                <a:cs typeface="Montserrat"/>
                <a:sym typeface="Montserrat"/>
              </a:rPr>
            </a:br>
            <a:r>
              <a:rPr lang="en-US" sz="1800" b="1" dirty="0">
                <a:solidFill>
                  <a:srgbClr val="980000"/>
                </a:solidFill>
                <a:latin typeface="Montserrat"/>
                <a:ea typeface="Montserrat"/>
                <a:cs typeface="Montserrat"/>
                <a:sym typeface="Montserrat"/>
              </a:rPr>
              <a:t>GROUP BY carriers</a:t>
            </a:r>
            <a:br>
              <a:rPr lang="en-US" sz="1800" dirty="0">
                <a:solidFill>
                  <a:schemeClr val="dk1"/>
                </a:solidFill>
                <a:latin typeface="Montserrat"/>
                <a:ea typeface="Montserrat"/>
                <a:cs typeface="Montserrat"/>
                <a:sym typeface="Montserrat"/>
              </a:rPr>
            </a:br>
            <a:br>
              <a:rPr lang="en-US" sz="1800" dirty="0">
                <a:solidFill>
                  <a:schemeClr val="dk1"/>
                </a:solidFill>
                <a:latin typeface="Montserrat"/>
                <a:ea typeface="Montserrat"/>
                <a:cs typeface="Montserrat"/>
                <a:sym typeface="Montserrat"/>
              </a:rPr>
            </a:b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457200" marR="0" lvl="1" indent="0" algn="l" rtl="0">
              <a:spcBef>
                <a:spcPts val="0"/>
              </a:spcBef>
              <a:spcAft>
                <a:spcPts val="0"/>
              </a:spcAft>
              <a:buNone/>
            </a:pPr>
            <a:endParaRPr sz="1800" i="0" u="none" strike="noStrike" cap="none"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7"/>
          <p:cNvSpPr/>
          <p:nvPr/>
        </p:nvSpPr>
        <p:spPr>
          <a:xfrm>
            <a:off x="114625" y="48275"/>
            <a:ext cx="9091898" cy="554100"/>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Montserrat"/>
                <a:ea typeface="Montserrat"/>
                <a:cs typeface="Montserrat"/>
                <a:sym typeface="Montserrat"/>
              </a:rPr>
              <a:t>Saving Queries: CREATE TEMPORARY TABLE</a:t>
            </a:r>
            <a:endParaRPr sz="3000" b="1" dirty="0">
              <a:solidFill>
                <a:srgbClr val="57068C"/>
              </a:solidFill>
              <a:latin typeface="Montserrat"/>
              <a:ea typeface="Montserrat"/>
              <a:cs typeface="Montserrat"/>
              <a:sym typeface="Montserrat"/>
            </a:endParaRPr>
          </a:p>
        </p:txBody>
      </p:sp>
      <p:sp>
        <p:nvSpPr>
          <p:cNvPr id="154" name="Google Shape;154;p7"/>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155" name="Google Shape;155;p7"/>
          <p:cNvSpPr/>
          <p:nvPr/>
        </p:nvSpPr>
        <p:spPr>
          <a:xfrm>
            <a:off x="469900" y="948701"/>
            <a:ext cx="8044800" cy="5909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We can save the results of a query in order to reuse the results easier, using the “CREATE TEMPORARY TABLE” command.</a:t>
            </a:r>
            <a:endParaRPr dirty="0">
              <a:latin typeface="Montserrat"/>
              <a:ea typeface="Montserrat"/>
              <a:cs typeface="Montserrat"/>
              <a:sym typeface="Montserrat"/>
            </a:endParaRPr>
          </a:p>
          <a:p>
            <a:pPr marL="0" marR="0" lvl="0" indent="0" algn="l" rtl="0">
              <a:spcBef>
                <a:spcPts val="0"/>
              </a:spcBef>
              <a:spcAft>
                <a:spcPts val="0"/>
              </a:spcAft>
              <a:buNone/>
            </a:pPr>
            <a:endParaRPr sz="1800" b="1" dirty="0">
              <a:solidFill>
                <a:schemeClr val="dk1"/>
              </a:solidFill>
              <a:latin typeface="Montserrat"/>
              <a:ea typeface="Montserrat"/>
              <a:cs typeface="Montserrat"/>
              <a:sym typeface="Montserrat"/>
            </a:endParaRPr>
          </a:p>
          <a:p>
            <a:pPr marL="0" marR="0" lvl="0" indent="0" algn="l" rtl="0">
              <a:spcBef>
                <a:spcPts val="0"/>
              </a:spcBef>
              <a:spcAft>
                <a:spcPts val="0"/>
              </a:spcAft>
              <a:buNone/>
            </a:pPr>
            <a:r>
              <a:rPr lang="en-US" sz="1800" b="1" dirty="0">
                <a:solidFill>
                  <a:schemeClr val="dk1"/>
                </a:solidFill>
                <a:latin typeface="Montserrat"/>
                <a:ea typeface="Montserrat"/>
                <a:cs typeface="Montserrat"/>
                <a:sym typeface="Montserrat"/>
              </a:rPr>
              <a:t>Example: </a:t>
            </a:r>
            <a:endParaRPr dirty="0">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r>
              <a:rPr lang="en-US" sz="1800" b="1" dirty="0">
                <a:solidFill>
                  <a:srgbClr val="980000"/>
                </a:solidFill>
                <a:latin typeface="Montserrat"/>
                <a:ea typeface="Montserrat"/>
                <a:cs typeface="Montserrat"/>
                <a:sym typeface="Montserrat"/>
              </a:rPr>
              <a:t>CREATE TEMPORARY TABLE </a:t>
            </a:r>
            <a:r>
              <a:rPr lang="en-US" sz="1800" dirty="0" err="1">
                <a:solidFill>
                  <a:srgbClr val="980000"/>
                </a:solidFill>
                <a:latin typeface="Montserrat"/>
                <a:ea typeface="Montserrat"/>
                <a:cs typeface="Montserrat"/>
                <a:sym typeface="Montserrat"/>
              </a:rPr>
              <a:t>num_carriers_per_airport</a:t>
            </a:r>
            <a:r>
              <a:rPr lang="en-US" sz="1800" dirty="0">
                <a:solidFill>
                  <a:srgbClr val="980000"/>
                </a:solidFill>
                <a:latin typeface="Montserrat"/>
                <a:ea typeface="Montserrat"/>
                <a:cs typeface="Montserrat"/>
                <a:sym typeface="Montserrat"/>
              </a:rPr>
              <a:t> </a:t>
            </a:r>
            <a:r>
              <a:rPr lang="en-US" sz="1800" b="1" dirty="0">
                <a:solidFill>
                  <a:srgbClr val="980000"/>
                </a:solidFill>
                <a:latin typeface="Montserrat"/>
                <a:ea typeface="Montserrat"/>
                <a:cs typeface="Montserrat"/>
                <a:sym typeface="Montserrat"/>
              </a:rPr>
              <a:t>AS</a:t>
            </a:r>
            <a:endParaRPr dirty="0">
              <a:solidFill>
                <a:srgbClr val="980000"/>
              </a:solidFill>
              <a:latin typeface="Montserrat"/>
              <a:ea typeface="Montserrat"/>
              <a:cs typeface="Montserrat"/>
              <a:sym typeface="Montserrat"/>
            </a:endParaRPr>
          </a:p>
          <a:p>
            <a:pPr marL="457200" lvl="0" indent="457200" algn="l" rtl="0">
              <a:spcBef>
                <a:spcPts val="0"/>
              </a:spcBef>
              <a:spcAft>
                <a:spcPts val="0"/>
              </a:spcAft>
              <a:buNone/>
            </a:pPr>
            <a:r>
              <a:rPr lang="en-US" sz="1800" b="1" dirty="0">
                <a:solidFill>
                  <a:srgbClr val="57068C"/>
                </a:solidFill>
                <a:latin typeface="Montserrat"/>
                <a:ea typeface="Montserrat"/>
                <a:cs typeface="Montserrat"/>
                <a:sym typeface="Montserrat"/>
              </a:rPr>
              <a:t>SELECT origin, COUNT(DISTINCT carrier) AS carriers</a:t>
            </a:r>
            <a:endParaRPr sz="1800" b="1" dirty="0">
              <a:solidFill>
                <a:srgbClr val="57068C"/>
              </a:solidFill>
              <a:latin typeface="Montserrat"/>
              <a:ea typeface="Montserrat"/>
              <a:cs typeface="Montserrat"/>
              <a:sym typeface="Montserrat"/>
            </a:endParaRPr>
          </a:p>
          <a:p>
            <a:pPr marL="457200" lvl="0" indent="457200" algn="l" rtl="0">
              <a:spcBef>
                <a:spcPts val="0"/>
              </a:spcBef>
              <a:spcAft>
                <a:spcPts val="0"/>
              </a:spcAft>
              <a:buClr>
                <a:schemeClr val="dk1"/>
              </a:buClr>
              <a:buSzPts val="1100"/>
              <a:buFont typeface="Arial"/>
              <a:buNone/>
            </a:pPr>
            <a:r>
              <a:rPr lang="en-US" sz="1800" b="1" dirty="0">
                <a:solidFill>
                  <a:srgbClr val="57068C"/>
                </a:solidFill>
                <a:latin typeface="Montserrat"/>
                <a:ea typeface="Montserrat"/>
                <a:cs typeface="Montserrat"/>
                <a:sym typeface="Montserrat"/>
              </a:rPr>
              <a:t>FROM </a:t>
            </a:r>
            <a:r>
              <a:rPr lang="en-US" sz="1800" b="1" dirty="0" err="1">
                <a:solidFill>
                  <a:srgbClr val="57068C"/>
                </a:solidFill>
                <a:latin typeface="Montserrat"/>
                <a:ea typeface="Montserrat"/>
                <a:cs typeface="Montserrat"/>
                <a:sym typeface="Montserrat"/>
              </a:rPr>
              <a:t>m_ticket_prices</a:t>
            </a:r>
            <a:endParaRPr sz="1800" b="1" dirty="0">
              <a:solidFill>
                <a:srgbClr val="57068C"/>
              </a:solidFill>
              <a:latin typeface="Montserrat"/>
              <a:ea typeface="Montserrat"/>
              <a:cs typeface="Montserrat"/>
              <a:sym typeface="Montserrat"/>
            </a:endParaRPr>
          </a:p>
          <a:p>
            <a:pPr marL="457200" marR="0" lvl="1" indent="457200" algn="l" rtl="0">
              <a:spcBef>
                <a:spcPts val="0"/>
              </a:spcBef>
              <a:spcAft>
                <a:spcPts val="0"/>
              </a:spcAft>
              <a:buNone/>
            </a:pPr>
            <a:r>
              <a:rPr lang="en-US" sz="1800" b="1" dirty="0">
                <a:solidFill>
                  <a:srgbClr val="57068C"/>
                </a:solidFill>
                <a:latin typeface="Montserrat"/>
                <a:ea typeface="Montserrat"/>
                <a:cs typeface="Montserrat"/>
                <a:sym typeface="Montserrat"/>
              </a:rPr>
              <a:t>GROUP BY origin</a:t>
            </a:r>
            <a:br>
              <a:rPr lang="en-US" sz="1800" i="0" u="none" strike="noStrike" cap="none" dirty="0">
                <a:solidFill>
                  <a:schemeClr val="dk1"/>
                </a:solidFill>
                <a:latin typeface="Montserrat"/>
                <a:ea typeface="Montserrat"/>
                <a:cs typeface="Montserrat"/>
                <a:sym typeface="Montserrat"/>
              </a:rPr>
            </a:br>
            <a:endParaRPr sz="1800" i="0" u="none" strike="noStrike" cap="none" dirty="0">
              <a:solidFill>
                <a:schemeClr val="dk1"/>
              </a:solidFill>
              <a:latin typeface="Montserrat"/>
              <a:ea typeface="Montserrat"/>
              <a:cs typeface="Montserrat"/>
              <a:sym typeface="Montserrat"/>
            </a:endParaRPr>
          </a:p>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Then we can write</a:t>
            </a:r>
            <a:endParaRPr dirty="0">
              <a:latin typeface="Montserrat"/>
              <a:ea typeface="Montserrat"/>
              <a:cs typeface="Montserrat"/>
              <a:sym typeface="Montserrat"/>
            </a:endParaRPr>
          </a:p>
          <a:p>
            <a:pPr marL="457200" marR="0" lvl="1" indent="0" algn="l" rtl="0">
              <a:spcBef>
                <a:spcPts val="0"/>
              </a:spcBef>
              <a:spcAft>
                <a:spcPts val="0"/>
              </a:spcAft>
              <a:buNone/>
            </a:pPr>
            <a:endParaRPr sz="1800" i="0" u="none" strike="noStrike" cap="none" dirty="0">
              <a:solidFill>
                <a:schemeClr val="dk1"/>
              </a:solidFill>
              <a:latin typeface="Montserrat"/>
              <a:ea typeface="Montserrat"/>
              <a:cs typeface="Montserrat"/>
              <a:sym typeface="Montserrat"/>
            </a:endParaRPr>
          </a:p>
          <a:p>
            <a:pPr marL="0" marR="0" lvl="0" indent="0" algn="l" rtl="0">
              <a:spcBef>
                <a:spcPts val="0"/>
              </a:spcBef>
              <a:spcAft>
                <a:spcPts val="0"/>
              </a:spcAft>
              <a:buNone/>
            </a:pP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 </a:t>
            </a:r>
            <a:br>
              <a:rPr lang="en-US" sz="1800" dirty="0">
                <a:solidFill>
                  <a:schemeClr val="dk1"/>
                </a:solidFill>
                <a:latin typeface="Montserrat"/>
                <a:ea typeface="Montserrat"/>
                <a:cs typeface="Montserrat"/>
                <a:sym typeface="Montserrat"/>
              </a:rPr>
            </a:b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num_carriers_per_airport</a:t>
            </a:r>
            <a:br>
              <a:rPr lang="en-US" sz="1800" dirty="0">
                <a:solidFill>
                  <a:schemeClr val="dk1"/>
                </a:solidFill>
                <a:latin typeface="Montserrat"/>
                <a:ea typeface="Montserrat"/>
                <a:cs typeface="Montserrat"/>
                <a:sym typeface="Montserrat"/>
              </a:rPr>
            </a:br>
            <a:br>
              <a:rPr lang="en-US" sz="1800" dirty="0">
                <a:solidFill>
                  <a:schemeClr val="dk1"/>
                </a:solidFill>
                <a:latin typeface="Montserrat"/>
                <a:ea typeface="Montserrat"/>
                <a:cs typeface="Montserrat"/>
                <a:sym typeface="Montserrat"/>
              </a:rPr>
            </a:br>
            <a:r>
              <a:rPr lang="en-US" sz="1800" dirty="0">
                <a:solidFill>
                  <a:schemeClr val="dk1"/>
                </a:solidFill>
                <a:latin typeface="Montserrat"/>
                <a:ea typeface="Montserrat"/>
                <a:cs typeface="Montserrat"/>
                <a:sym typeface="Montserrat"/>
              </a:rPr>
              <a:t>to access the results of the query. And then we can write our aggregate on top</a:t>
            </a:r>
            <a:br>
              <a:rPr lang="en-US" sz="1800" dirty="0">
                <a:solidFill>
                  <a:schemeClr val="dk1"/>
                </a:solidFill>
                <a:latin typeface="Montserrat"/>
                <a:ea typeface="Montserrat"/>
                <a:cs typeface="Montserrat"/>
                <a:sym typeface="Montserrat"/>
              </a:rPr>
            </a:br>
            <a:br>
              <a:rPr lang="en-US" sz="1800" dirty="0">
                <a:solidFill>
                  <a:schemeClr val="dk1"/>
                </a:solidFill>
                <a:latin typeface="Montserrat"/>
                <a:ea typeface="Montserrat"/>
                <a:cs typeface="Montserrat"/>
                <a:sym typeface="Montserrat"/>
              </a:rPr>
            </a:b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carriers, COUNT(DISTINCT origin) AS airports </a:t>
            </a:r>
            <a:br>
              <a:rPr lang="en-US" sz="1800" dirty="0">
                <a:solidFill>
                  <a:schemeClr val="dk1"/>
                </a:solidFill>
                <a:latin typeface="Montserrat"/>
                <a:ea typeface="Montserrat"/>
                <a:cs typeface="Montserrat"/>
                <a:sym typeface="Montserrat"/>
              </a:rPr>
            </a:b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num_carriers_per_airport</a:t>
            </a:r>
            <a:br>
              <a:rPr lang="en-US" sz="1800" dirty="0">
                <a:solidFill>
                  <a:schemeClr val="dk1"/>
                </a:solidFill>
                <a:latin typeface="Montserrat"/>
                <a:ea typeface="Montserrat"/>
                <a:cs typeface="Montserrat"/>
                <a:sym typeface="Montserrat"/>
              </a:rPr>
            </a:br>
            <a:r>
              <a:rPr lang="en-US" sz="1800" b="1" dirty="0">
                <a:solidFill>
                  <a:schemeClr val="dk1"/>
                </a:solidFill>
                <a:latin typeface="Montserrat"/>
                <a:ea typeface="Montserrat"/>
                <a:cs typeface="Montserrat"/>
                <a:sym typeface="Montserrat"/>
              </a:rPr>
              <a:t>GROUP BY </a:t>
            </a:r>
            <a:r>
              <a:rPr lang="en-US" sz="1800" dirty="0">
                <a:solidFill>
                  <a:schemeClr val="dk1"/>
                </a:solidFill>
                <a:latin typeface="Montserrat"/>
                <a:ea typeface="Montserrat"/>
                <a:cs typeface="Montserrat"/>
                <a:sym typeface="Montserrat"/>
              </a:rPr>
              <a:t>carriers</a:t>
            </a:r>
            <a:endParaRPr sz="1800" dirty="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8"/>
          <p:cNvSpPr/>
          <p:nvPr/>
        </p:nvSpPr>
        <p:spPr>
          <a:xfrm>
            <a:off x="386308" y="147496"/>
            <a:ext cx="8508310" cy="553998"/>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Reusing Queries: WITH</a:t>
            </a:r>
            <a:endParaRPr sz="3000" b="1">
              <a:solidFill>
                <a:srgbClr val="57068C"/>
              </a:solidFill>
              <a:latin typeface="Montserrat"/>
              <a:ea typeface="Montserrat"/>
              <a:cs typeface="Montserrat"/>
              <a:sym typeface="Montserrat"/>
            </a:endParaRPr>
          </a:p>
        </p:txBody>
      </p:sp>
      <p:sp>
        <p:nvSpPr>
          <p:cNvPr id="161" name="Google Shape;161;p8"/>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162" name="Google Shape;162;p8"/>
          <p:cNvSpPr/>
          <p:nvPr/>
        </p:nvSpPr>
        <p:spPr>
          <a:xfrm>
            <a:off x="469900" y="948696"/>
            <a:ext cx="8044800" cy="34162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Instead of creating a temporary table, we can also use the “WITH” statement</a:t>
            </a:r>
            <a:endParaRPr dirty="0">
              <a:latin typeface="Montserrat"/>
              <a:ea typeface="Montserrat"/>
              <a:cs typeface="Montserrat"/>
              <a:sym typeface="Montserrat"/>
            </a:endParaRPr>
          </a:p>
          <a:p>
            <a:pPr marL="0" marR="0" lvl="0" indent="0" algn="l" rtl="0">
              <a:spcBef>
                <a:spcPts val="0"/>
              </a:spcBef>
              <a:spcAft>
                <a:spcPts val="0"/>
              </a:spcAft>
              <a:buNone/>
            </a:pPr>
            <a:endParaRPr sz="1800" b="1" dirty="0">
              <a:solidFill>
                <a:schemeClr val="dk1"/>
              </a:solidFill>
              <a:latin typeface="Montserrat"/>
              <a:ea typeface="Montserrat"/>
              <a:cs typeface="Montserrat"/>
              <a:sym typeface="Montserrat"/>
            </a:endParaRPr>
          </a:p>
          <a:p>
            <a:pPr marL="457200" marR="0" lvl="1" indent="0" algn="l" rtl="0">
              <a:spcBef>
                <a:spcPts val="0"/>
              </a:spcBef>
              <a:spcAft>
                <a:spcPts val="0"/>
              </a:spcAft>
              <a:buNone/>
            </a:pPr>
            <a:r>
              <a:rPr lang="en-US" sz="1800" b="1" i="0" u="none" strike="noStrike" cap="none" dirty="0">
                <a:solidFill>
                  <a:srgbClr val="980000"/>
                </a:solidFill>
                <a:latin typeface="Montserrat"/>
                <a:ea typeface="Montserrat"/>
                <a:cs typeface="Montserrat"/>
                <a:sym typeface="Montserrat"/>
              </a:rPr>
              <a:t>WITH </a:t>
            </a:r>
            <a:r>
              <a:rPr lang="en-US" sz="1800" dirty="0" err="1">
                <a:solidFill>
                  <a:srgbClr val="980000"/>
                </a:solidFill>
                <a:latin typeface="Montserrat"/>
                <a:ea typeface="Montserrat"/>
                <a:cs typeface="Montserrat"/>
                <a:sym typeface="Montserrat"/>
              </a:rPr>
              <a:t>num_carriers_per_airport</a:t>
            </a:r>
            <a:r>
              <a:rPr lang="en-US" sz="1800" dirty="0">
                <a:solidFill>
                  <a:srgbClr val="980000"/>
                </a:solidFill>
                <a:latin typeface="Montserrat"/>
                <a:ea typeface="Montserrat"/>
                <a:cs typeface="Montserrat"/>
                <a:sym typeface="Montserrat"/>
              </a:rPr>
              <a:t> </a:t>
            </a:r>
            <a:r>
              <a:rPr lang="en-US" sz="1800" b="1" i="0" u="none" strike="noStrike" cap="none" dirty="0">
                <a:solidFill>
                  <a:srgbClr val="980000"/>
                </a:solidFill>
                <a:latin typeface="Montserrat"/>
                <a:ea typeface="Montserrat"/>
                <a:cs typeface="Montserrat"/>
                <a:sym typeface="Montserrat"/>
              </a:rPr>
              <a:t>AS </a:t>
            </a:r>
            <a:br>
              <a:rPr lang="en-US" sz="1800" b="1" i="0" u="none" strike="noStrike" cap="none" dirty="0">
                <a:solidFill>
                  <a:srgbClr val="980000"/>
                </a:solidFill>
                <a:latin typeface="Montserrat"/>
                <a:ea typeface="Montserrat"/>
                <a:cs typeface="Montserrat"/>
                <a:sym typeface="Montserrat"/>
              </a:rPr>
            </a:br>
            <a:r>
              <a:rPr lang="en-US" sz="1800" b="1" i="0" u="none" strike="noStrike" cap="none" dirty="0">
                <a:solidFill>
                  <a:schemeClr val="dk1"/>
                </a:solidFill>
                <a:latin typeface="Montserrat"/>
                <a:ea typeface="Montserrat"/>
                <a:cs typeface="Montserrat"/>
                <a:sym typeface="Montserrat"/>
              </a:rPr>
              <a:t>	(</a:t>
            </a:r>
            <a:endParaRPr dirty="0">
              <a:latin typeface="Montserrat"/>
              <a:ea typeface="Montserrat"/>
              <a:cs typeface="Montserrat"/>
              <a:sym typeface="Montserrat"/>
            </a:endParaRPr>
          </a:p>
          <a:p>
            <a:pPr marL="457200" lvl="0" indent="457200" algn="l" rtl="0">
              <a:spcBef>
                <a:spcPts val="0"/>
              </a:spcBef>
              <a:spcAft>
                <a:spcPts val="0"/>
              </a:spcAft>
              <a:buClr>
                <a:schemeClr val="dk1"/>
              </a:buClr>
              <a:buSzPts val="1100"/>
              <a:buFont typeface="Arial"/>
              <a:buNone/>
            </a:pPr>
            <a:r>
              <a:rPr lang="en-US" sz="1800" b="1" dirty="0">
                <a:solidFill>
                  <a:srgbClr val="57068C"/>
                </a:solidFill>
                <a:latin typeface="Montserrat"/>
                <a:ea typeface="Montserrat"/>
                <a:cs typeface="Montserrat"/>
                <a:sym typeface="Montserrat"/>
              </a:rPr>
              <a:t>SELECT origin, COUNT(DISTINCT carrier) AS carriers</a:t>
            </a:r>
            <a:endParaRPr sz="1800" b="1" dirty="0">
              <a:solidFill>
                <a:srgbClr val="57068C"/>
              </a:solidFill>
              <a:latin typeface="Montserrat"/>
              <a:ea typeface="Montserrat"/>
              <a:cs typeface="Montserrat"/>
              <a:sym typeface="Montserrat"/>
            </a:endParaRPr>
          </a:p>
          <a:p>
            <a:pPr marL="457200" lvl="0" indent="457200" algn="l" rtl="0">
              <a:spcBef>
                <a:spcPts val="0"/>
              </a:spcBef>
              <a:spcAft>
                <a:spcPts val="0"/>
              </a:spcAft>
              <a:buClr>
                <a:schemeClr val="dk1"/>
              </a:buClr>
              <a:buSzPts val="1100"/>
              <a:buFont typeface="Arial"/>
              <a:buNone/>
            </a:pPr>
            <a:r>
              <a:rPr lang="en-US" sz="1800" b="1" dirty="0">
                <a:solidFill>
                  <a:srgbClr val="57068C"/>
                </a:solidFill>
                <a:latin typeface="Montserrat"/>
                <a:ea typeface="Montserrat"/>
                <a:cs typeface="Montserrat"/>
                <a:sym typeface="Montserrat"/>
              </a:rPr>
              <a:t>FROM </a:t>
            </a:r>
            <a:r>
              <a:rPr lang="en-US" sz="1800" b="1" dirty="0" err="1">
                <a:solidFill>
                  <a:srgbClr val="57068C"/>
                </a:solidFill>
                <a:latin typeface="Montserrat"/>
                <a:ea typeface="Montserrat"/>
                <a:cs typeface="Montserrat"/>
                <a:sym typeface="Montserrat"/>
              </a:rPr>
              <a:t>m_ticket_prices</a:t>
            </a:r>
            <a:endParaRPr sz="1800" b="1" dirty="0">
              <a:solidFill>
                <a:srgbClr val="57068C"/>
              </a:solidFill>
              <a:latin typeface="Montserrat"/>
              <a:ea typeface="Montserrat"/>
              <a:cs typeface="Montserrat"/>
              <a:sym typeface="Montserrat"/>
            </a:endParaRPr>
          </a:p>
          <a:p>
            <a:pPr marL="457200" lvl="1" indent="457200" algn="l" rtl="0">
              <a:spcBef>
                <a:spcPts val="0"/>
              </a:spcBef>
              <a:spcAft>
                <a:spcPts val="0"/>
              </a:spcAft>
              <a:buClr>
                <a:schemeClr val="dk1"/>
              </a:buClr>
              <a:buFont typeface="Arial"/>
              <a:buNone/>
            </a:pPr>
            <a:r>
              <a:rPr lang="en-US" sz="1800" b="1" dirty="0">
                <a:solidFill>
                  <a:srgbClr val="57068C"/>
                </a:solidFill>
                <a:latin typeface="Montserrat"/>
                <a:ea typeface="Montserrat"/>
                <a:cs typeface="Montserrat"/>
                <a:sym typeface="Montserrat"/>
              </a:rPr>
              <a:t>GROUP BY origin</a:t>
            </a:r>
            <a:endParaRPr sz="1800" dirty="0">
              <a:solidFill>
                <a:schemeClr val="dk1"/>
              </a:solidFill>
              <a:latin typeface="Montserrat"/>
              <a:ea typeface="Montserrat"/>
              <a:cs typeface="Montserrat"/>
              <a:sym typeface="Montserrat"/>
            </a:endParaRPr>
          </a:p>
          <a:p>
            <a:pPr marL="457200" marR="0" lvl="1" indent="0" algn="l" rtl="0">
              <a:spcBef>
                <a:spcPts val="0"/>
              </a:spcBef>
              <a:spcAft>
                <a:spcPts val="0"/>
              </a:spcAft>
              <a:buNone/>
            </a:pPr>
            <a:r>
              <a:rPr lang="en-US" sz="1800" i="0" u="none" strike="noStrike" cap="none" dirty="0">
                <a:solidFill>
                  <a:schemeClr val="dk1"/>
                </a:solidFill>
                <a:latin typeface="Montserrat"/>
                <a:ea typeface="Montserrat"/>
                <a:cs typeface="Montserrat"/>
                <a:sym typeface="Montserrat"/>
              </a:rPr>
              <a:t>	</a:t>
            </a:r>
            <a:r>
              <a:rPr lang="en-US" sz="1800" b="1" i="0" u="none" strike="noStrike" cap="none" dirty="0">
                <a:solidFill>
                  <a:schemeClr val="dk1"/>
                </a:solidFill>
                <a:latin typeface="Montserrat"/>
                <a:ea typeface="Montserrat"/>
                <a:cs typeface="Montserrat"/>
                <a:sym typeface="Montserrat"/>
              </a:rPr>
              <a:t>)</a:t>
            </a:r>
            <a:endParaRPr lang="en-US" i="0" u="none" strike="noStrike" cap="none" dirty="0">
              <a:latin typeface="Montserrat"/>
              <a:ea typeface="Montserrat"/>
              <a:cs typeface="Montserrat"/>
              <a:sym typeface="Montserrat"/>
            </a:endParaRPr>
          </a:p>
          <a:p>
            <a:pPr marL="457200" marR="0" lvl="1" indent="0" algn="l" rtl="0">
              <a:spcBef>
                <a:spcPts val="0"/>
              </a:spcBef>
              <a:spcAft>
                <a:spcPts val="0"/>
              </a:spcAft>
              <a:buNone/>
            </a:pP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carriers, COUNT(DISTINCT origin) AS airports </a:t>
            </a:r>
            <a:br>
              <a:rPr lang="en-US" sz="1800" dirty="0">
                <a:solidFill>
                  <a:schemeClr val="dk1"/>
                </a:solidFill>
                <a:latin typeface="Montserrat"/>
                <a:ea typeface="Montserrat"/>
                <a:cs typeface="Montserrat"/>
                <a:sym typeface="Montserrat"/>
              </a:rPr>
            </a:b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num_carriers_per_airport</a:t>
            </a:r>
            <a:br>
              <a:rPr lang="en-US" sz="1800" dirty="0">
                <a:solidFill>
                  <a:schemeClr val="dk1"/>
                </a:solidFill>
                <a:latin typeface="Montserrat"/>
                <a:ea typeface="Montserrat"/>
                <a:cs typeface="Montserrat"/>
                <a:sym typeface="Montserrat"/>
              </a:rPr>
            </a:br>
            <a:r>
              <a:rPr lang="en-US" sz="1800" b="1" dirty="0">
                <a:solidFill>
                  <a:schemeClr val="dk1"/>
                </a:solidFill>
                <a:latin typeface="Montserrat"/>
                <a:ea typeface="Montserrat"/>
                <a:cs typeface="Montserrat"/>
                <a:sym typeface="Montserrat"/>
              </a:rPr>
              <a:t>GROUP BY </a:t>
            </a:r>
            <a:r>
              <a:rPr lang="en-US" sz="1800" dirty="0">
                <a:solidFill>
                  <a:schemeClr val="dk1"/>
                </a:solidFill>
                <a:latin typeface="Montserrat"/>
                <a:ea typeface="Montserrat"/>
                <a:cs typeface="Montserrat"/>
                <a:sym typeface="Montserrat"/>
              </a:rPr>
              <a:t>carriers;</a:t>
            </a:r>
            <a:endParaRPr sz="1800" dirty="0">
              <a:solidFill>
                <a:schemeClr val="dk1"/>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9"/>
          <p:cNvSpPr/>
          <p:nvPr/>
        </p:nvSpPr>
        <p:spPr>
          <a:xfrm>
            <a:off x="386308" y="147496"/>
            <a:ext cx="8508310" cy="1569660"/>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2400" b="1" dirty="0">
                <a:solidFill>
                  <a:srgbClr val="57068C"/>
                </a:solidFill>
                <a:latin typeface="Montserrat"/>
                <a:ea typeface="Montserrat"/>
                <a:cs typeface="Montserrat"/>
                <a:sym typeface="Montserrat"/>
              </a:rPr>
              <a:t>CREATE TEMPORARY TABLE </a:t>
            </a:r>
            <a:endParaRPr dirty="0">
              <a:solidFill>
                <a:srgbClr val="57068C"/>
              </a:solidFill>
              <a:latin typeface="Montserrat"/>
              <a:ea typeface="Montserrat"/>
              <a:cs typeface="Montserrat"/>
              <a:sym typeface="Montserrat"/>
            </a:endParaRPr>
          </a:p>
          <a:p>
            <a:pPr marL="0" marR="0" lvl="0" indent="0" algn="l" rtl="0">
              <a:spcBef>
                <a:spcPts val="0"/>
              </a:spcBef>
              <a:spcAft>
                <a:spcPts val="0"/>
              </a:spcAft>
              <a:buNone/>
            </a:pPr>
            <a:r>
              <a:rPr lang="en-US" sz="2400" b="1" dirty="0">
                <a:solidFill>
                  <a:srgbClr val="57068C"/>
                </a:solidFill>
                <a:latin typeface="Montserrat"/>
                <a:ea typeface="Montserrat"/>
                <a:cs typeface="Montserrat"/>
                <a:sym typeface="Montserrat"/>
              </a:rPr>
              <a:t>CREATE VIEW</a:t>
            </a:r>
            <a:endParaRPr dirty="0">
              <a:solidFill>
                <a:srgbClr val="57068C"/>
              </a:solidFill>
              <a:latin typeface="Montserrat"/>
              <a:ea typeface="Montserrat"/>
              <a:cs typeface="Montserrat"/>
              <a:sym typeface="Montserrat"/>
            </a:endParaRPr>
          </a:p>
          <a:p>
            <a:pPr marL="0" marR="0" lvl="0" indent="0" algn="l" rtl="0">
              <a:spcBef>
                <a:spcPts val="0"/>
              </a:spcBef>
              <a:spcAft>
                <a:spcPts val="0"/>
              </a:spcAft>
              <a:buNone/>
            </a:pPr>
            <a:r>
              <a:rPr lang="en-US" sz="2400" b="1" dirty="0">
                <a:solidFill>
                  <a:srgbClr val="57068C"/>
                </a:solidFill>
                <a:latin typeface="Montserrat"/>
                <a:ea typeface="Montserrat"/>
                <a:cs typeface="Montserrat"/>
                <a:sym typeface="Montserrat"/>
              </a:rPr>
              <a:t>CREATE TABLE </a:t>
            </a:r>
            <a:br>
              <a:rPr lang="en-US" sz="2400" b="1" dirty="0">
                <a:solidFill>
                  <a:srgbClr val="57068C"/>
                </a:solidFill>
                <a:latin typeface="Montserrat"/>
                <a:ea typeface="Montserrat"/>
                <a:cs typeface="Montserrat"/>
                <a:sym typeface="Montserrat"/>
              </a:rPr>
            </a:br>
            <a:r>
              <a:rPr lang="en-US" sz="2400" b="1" dirty="0">
                <a:solidFill>
                  <a:srgbClr val="57068C"/>
                </a:solidFill>
                <a:latin typeface="Montserrat"/>
                <a:ea typeface="Montserrat"/>
                <a:cs typeface="Montserrat"/>
                <a:sym typeface="Montserrat"/>
              </a:rPr>
              <a:t>WITH (aka CTE – Common Table Expressions)</a:t>
            </a:r>
            <a:endParaRPr dirty="0">
              <a:solidFill>
                <a:srgbClr val="57068C"/>
              </a:solidFill>
              <a:latin typeface="Montserrat"/>
              <a:ea typeface="Montserrat"/>
              <a:cs typeface="Montserrat"/>
              <a:sym typeface="Montserrat"/>
            </a:endParaRPr>
          </a:p>
        </p:txBody>
      </p:sp>
      <p:sp>
        <p:nvSpPr>
          <p:cNvPr id="168" name="Google Shape;168;p9"/>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169" name="Google Shape;169;p9"/>
          <p:cNvSpPr/>
          <p:nvPr/>
        </p:nvSpPr>
        <p:spPr>
          <a:xfrm>
            <a:off x="386308" y="1939952"/>
            <a:ext cx="8044665" cy="5170606"/>
          </a:xfrm>
          <a:prstGeom prst="rect">
            <a:avLst/>
          </a:prstGeom>
          <a:noFill/>
          <a:ln>
            <a:noFill/>
          </a:ln>
        </p:spPr>
        <p:txBody>
          <a:bodyPr spcFirstLastPara="1" wrap="square" lIns="91425" tIns="45700" rIns="91425" bIns="45700" anchor="t" anchorCtr="0">
            <a:spAutoFit/>
          </a:bodyPr>
          <a:lstStyle/>
          <a:p>
            <a:pPr marL="285750" marR="0" lvl="0" indent="-279400" algn="l" rtl="0">
              <a:spcBef>
                <a:spcPts val="0"/>
              </a:spcBef>
              <a:spcAft>
                <a:spcPts val="0"/>
              </a:spcAft>
              <a:buClr>
                <a:schemeClr val="dk1"/>
              </a:buClr>
              <a:buSzPts val="1500"/>
              <a:buFont typeface="Arial"/>
              <a:buChar char="•"/>
            </a:pPr>
            <a:r>
              <a:rPr lang="en-US" sz="1500" b="1" dirty="0">
                <a:solidFill>
                  <a:schemeClr val="dk1"/>
                </a:solidFill>
                <a:latin typeface="Montserrat"/>
                <a:ea typeface="Montserrat"/>
                <a:cs typeface="Montserrat"/>
                <a:sym typeface="Montserrat"/>
              </a:rPr>
              <a:t>CREATE TEMPORARY TABLE </a:t>
            </a:r>
            <a:r>
              <a:rPr lang="en-US" sz="1500" dirty="0" err="1">
                <a:solidFill>
                  <a:schemeClr val="dk1"/>
                </a:solidFill>
                <a:latin typeface="Montserrat"/>
                <a:ea typeface="Montserrat"/>
                <a:cs typeface="Montserrat"/>
                <a:sym typeface="Montserrat"/>
              </a:rPr>
              <a:t>num_carriers_per_airport</a:t>
            </a:r>
            <a:r>
              <a:rPr lang="en-US" sz="1500" dirty="0">
                <a:solidFill>
                  <a:schemeClr val="dk1"/>
                </a:solidFill>
                <a:latin typeface="Montserrat"/>
                <a:ea typeface="Montserrat"/>
                <a:cs typeface="Montserrat"/>
                <a:sym typeface="Montserrat"/>
              </a:rPr>
              <a:t> </a:t>
            </a:r>
            <a:r>
              <a:rPr lang="en-US" sz="1500" b="1" dirty="0">
                <a:solidFill>
                  <a:schemeClr val="dk1"/>
                </a:solidFill>
                <a:latin typeface="Montserrat"/>
                <a:ea typeface="Montserrat"/>
                <a:cs typeface="Montserrat"/>
                <a:sym typeface="Montserrat"/>
              </a:rPr>
              <a:t>AS…</a:t>
            </a:r>
            <a:br>
              <a:rPr lang="en-US" sz="1500" b="1" dirty="0">
                <a:solidFill>
                  <a:schemeClr val="dk1"/>
                </a:solidFill>
                <a:latin typeface="Montserrat"/>
                <a:ea typeface="Montserrat"/>
                <a:cs typeface="Montserrat"/>
                <a:sym typeface="Montserrat"/>
              </a:rPr>
            </a:br>
            <a:r>
              <a:rPr lang="en-US" sz="1500" dirty="0">
                <a:solidFill>
                  <a:schemeClr val="dk1"/>
                </a:solidFill>
                <a:latin typeface="Montserrat"/>
                <a:ea typeface="Montserrat"/>
                <a:cs typeface="Montserrat"/>
                <a:sym typeface="Montserrat"/>
              </a:rPr>
              <a:t>Creates a temporary table with the results of the query. Table is only visible within the session (until the user disconnects). </a:t>
            </a:r>
            <a:r>
              <a:rPr lang="en-US" sz="1500" i="1" dirty="0">
                <a:solidFill>
                  <a:schemeClr val="dk1"/>
                </a:solidFill>
                <a:latin typeface="Montserrat"/>
                <a:ea typeface="Montserrat"/>
                <a:cs typeface="Montserrat"/>
                <a:sym typeface="Montserrat"/>
              </a:rPr>
              <a:t>Contents do </a:t>
            </a:r>
            <a:r>
              <a:rPr lang="en-US" sz="1500" b="1" i="1" dirty="0">
                <a:solidFill>
                  <a:schemeClr val="dk1"/>
                </a:solidFill>
                <a:latin typeface="Montserrat"/>
                <a:ea typeface="Montserrat"/>
                <a:cs typeface="Montserrat"/>
                <a:sym typeface="Montserrat"/>
              </a:rPr>
              <a:t>not</a:t>
            </a:r>
            <a:r>
              <a:rPr lang="en-US" sz="1500" i="1" dirty="0">
                <a:solidFill>
                  <a:schemeClr val="dk1"/>
                </a:solidFill>
                <a:latin typeface="Montserrat"/>
                <a:ea typeface="Montserrat"/>
                <a:cs typeface="Montserrat"/>
                <a:sym typeface="Montserrat"/>
              </a:rPr>
              <a:t> update if the underlying tables change.</a:t>
            </a:r>
            <a:endParaRPr sz="1500" b="1" i="1" dirty="0">
              <a:solidFill>
                <a:schemeClr val="dk1"/>
              </a:solidFill>
              <a:latin typeface="Montserrat"/>
              <a:ea typeface="Montserrat"/>
              <a:cs typeface="Montserrat"/>
              <a:sym typeface="Montserrat"/>
            </a:endParaRPr>
          </a:p>
          <a:p>
            <a:pPr marL="285750" marR="0" lvl="0" indent="-184150" algn="l" rtl="0">
              <a:spcBef>
                <a:spcPts val="0"/>
              </a:spcBef>
              <a:spcAft>
                <a:spcPts val="0"/>
              </a:spcAft>
              <a:buClr>
                <a:schemeClr val="dk1"/>
              </a:buClr>
              <a:buSzPts val="1600"/>
              <a:buFont typeface="Arial"/>
              <a:buNone/>
            </a:pPr>
            <a:endParaRPr sz="1500" b="1" dirty="0">
              <a:solidFill>
                <a:schemeClr val="dk1"/>
              </a:solidFill>
              <a:latin typeface="Montserrat"/>
              <a:ea typeface="Montserrat"/>
              <a:cs typeface="Montserrat"/>
              <a:sym typeface="Montserrat"/>
            </a:endParaRPr>
          </a:p>
          <a:p>
            <a:pPr marL="285750" marR="0" lvl="0" indent="-279400" algn="l" rtl="0">
              <a:spcBef>
                <a:spcPts val="0"/>
              </a:spcBef>
              <a:spcAft>
                <a:spcPts val="0"/>
              </a:spcAft>
              <a:buClr>
                <a:schemeClr val="dk1"/>
              </a:buClr>
              <a:buSzPts val="1500"/>
              <a:buFont typeface="Arial"/>
              <a:buChar char="•"/>
            </a:pPr>
            <a:r>
              <a:rPr lang="en-US" sz="1500" b="1" dirty="0">
                <a:solidFill>
                  <a:schemeClr val="dk1"/>
                </a:solidFill>
                <a:latin typeface="Montserrat"/>
                <a:ea typeface="Montserrat"/>
                <a:cs typeface="Montserrat"/>
                <a:sym typeface="Montserrat"/>
              </a:rPr>
              <a:t>WITH </a:t>
            </a:r>
            <a:r>
              <a:rPr lang="en-US" sz="1500" dirty="0" err="1">
                <a:solidFill>
                  <a:schemeClr val="dk1"/>
                </a:solidFill>
                <a:latin typeface="Montserrat"/>
                <a:ea typeface="Montserrat"/>
                <a:cs typeface="Montserrat"/>
                <a:sym typeface="Montserrat"/>
              </a:rPr>
              <a:t>num_carriers_per_airport</a:t>
            </a:r>
            <a:r>
              <a:rPr lang="en-US" sz="1500" dirty="0">
                <a:solidFill>
                  <a:schemeClr val="dk1"/>
                </a:solidFill>
                <a:latin typeface="Montserrat"/>
                <a:ea typeface="Montserrat"/>
                <a:cs typeface="Montserrat"/>
                <a:sym typeface="Montserrat"/>
              </a:rPr>
              <a:t> </a:t>
            </a:r>
            <a:r>
              <a:rPr lang="en-US" sz="1500" b="1" dirty="0">
                <a:solidFill>
                  <a:schemeClr val="dk1"/>
                </a:solidFill>
                <a:latin typeface="Montserrat"/>
                <a:ea typeface="Montserrat"/>
                <a:cs typeface="Montserrat"/>
                <a:sym typeface="Montserrat"/>
              </a:rPr>
              <a:t>AS…</a:t>
            </a:r>
            <a:br>
              <a:rPr lang="en-US" sz="1500" b="1" dirty="0">
                <a:solidFill>
                  <a:schemeClr val="dk1"/>
                </a:solidFill>
                <a:latin typeface="Montserrat"/>
                <a:ea typeface="Montserrat"/>
                <a:cs typeface="Montserrat"/>
                <a:sym typeface="Montserrat"/>
              </a:rPr>
            </a:br>
            <a:r>
              <a:rPr lang="en-US" sz="1500" dirty="0">
                <a:solidFill>
                  <a:schemeClr val="dk1"/>
                </a:solidFill>
                <a:latin typeface="Montserrat"/>
                <a:ea typeface="Montserrat"/>
                <a:cs typeface="Montserrat"/>
                <a:sym typeface="Montserrat"/>
              </a:rPr>
              <a:t>The WITH keyword allows the definition of a table name for a query, so that it can be reused later in the same SQL statement. Also known as “</a:t>
            </a:r>
            <a:r>
              <a:rPr lang="en-US" sz="1500" b="1" dirty="0">
                <a:solidFill>
                  <a:schemeClr val="dk1"/>
                </a:solidFill>
                <a:latin typeface="Montserrat"/>
                <a:ea typeface="Montserrat"/>
                <a:cs typeface="Montserrat"/>
                <a:sym typeface="Montserrat"/>
              </a:rPr>
              <a:t>Common Table Expression</a:t>
            </a:r>
            <a:r>
              <a:rPr lang="en-US" sz="1500" dirty="0">
                <a:solidFill>
                  <a:schemeClr val="dk1"/>
                </a:solidFill>
                <a:latin typeface="Montserrat"/>
                <a:ea typeface="Montserrat"/>
                <a:cs typeface="Montserrat"/>
                <a:sym typeface="Montserrat"/>
              </a:rPr>
              <a:t>”, it a very common way of writing queries with subqueries. Does not store the results of the subquery.</a:t>
            </a:r>
            <a:endParaRPr sz="1500" dirty="0">
              <a:latin typeface="Montserrat"/>
              <a:ea typeface="Montserrat"/>
              <a:cs typeface="Montserrat"/>
              <a:sym typeface="Montserrat"/>
            </a:endParaRPr>
          </a:p>
          <a:p>
            <a:pPr marL="285750" marR="0" lvl="0" indent="-184150" algn="l" rtl="0">
              <a:spcBef>
                <a:spcPts val="0"/>
              </a:spcBef>
              <a:spcAft>
                <a:spcPts val="0"/>
              </a:spcAft>
              <a:buClr>
                <a:schemeClr val="dk1"/>
              </a:buClr>
              <a:buSzPts val="1600"/>
              <a:buFont typeface="Arial"/>
              <a:buNone/>
            </a:pPr>
            <a:endParaRPr sz="1500" dirty="0">
              <a:solidFill>
                <a:schemeClr val="dk1"/>
              </a:solidFill>
              <a:latin typeface="Montserrat"/>
              <a:ea typeface="Montserrat"/>
              <a:cs typeface="Montserrat"/>
              <a:sym typeface="Montserrat"/>
            </a:endParaRPr>
          </a:p>
          <a:p>
            <a:pPr marL="285750" marR="0" lvl="0" indent="-279400" algn="l" rtl="0">
              <a:spcBef>
                <a:spcPts val="0"/>
              </a:spcBef>
              <a:spcAft>
                <a:spcPts val="0"/>
              </a:spcAft>
              <a:buClr>
                <a:schemeClr val="dk1"/>
              </a:buClr>
              <a:buSzPts val="1500"/>
              <a:buFont typeface="Arial"/>
              <a:buChar char="•"/>
            </a:pPr>
            <a:r>
              <a:rPr lang="en-US" sz="1500" b="1" dirty="0">
                <a:solidFill>
                  <a:schemeClr val="dk1"/>
                </a:solidFill>
                <a:latin typeface="Montserrat"/>
                <a:ea typeface="Montserrat"/>
                <a:cs typeface="Montserrat"/>
                <a:sym typeface="Montserrat"/>
              </a:rPr>
              <a:t>CREATE TABLE </a:t>
            </a:r>
            <a:r>
              <a:rPr lang="en-US" sz="1500" dirty="0" err="1">
                <a:solidFill>
                  <a:schemeClr val="dk1"/>
                </a:solidFill>
                <a:latin typeface="Montserrat"/>
                <a:ea typeface="Montserrat"/>
                <a:cs typeface="Montserrat"/>
                <a:sym typeface="Montserrat"/>
              </a:rPr>
              <a:t>num_carriers_per_airport</a:t>
            </a:r>
            <a:r>
              <a:rPr lang="en-US" sz="1500" dirty="0">
                <a:solidFill>
                  <a:schemeClr val="dk1"/>
                </a:solidFill>
                <a:latin typeface="Montserrat"/>
                <a:ea typeface="Montserrat"/>
                <a:cs typeface="Montserrat"/>
                <a:sym typeface="Montserrat"/>
              </a:rPr>
              <a:t> </a:t>
            </a:r>
            <a:r>
              <a:rPr lang="en-US" sz="1500" b="1" dirty="0">
                <a:solidFill>
                  <a:schemeClr val="dk1"/>
                </a:solidFill>
                <a:latin typeface="Montserrat"/>
                <a:ea typeface="Montserrat"/>
                <a:cs typeface="Montserrat"/>
                <a:sym typeface="Montserrat"/>
              </a:rPr>
              <a:t>AS…</a:t>
            </a:r>
            <a:br>
              <a:rPr lang="en-US" sz="1500" b="1" dirty="0">
                <a:solidFill>
                  <a:schemeClr val="dk1"/>
                </a:solidFill>
                <a:latin typeface="Montserrat"/>
                <a:ea typeface="Montserrat"/>
                <a:cs typeface="Montserrat"/>
                <a:sym typeface="Montserrat"/>
              </a:rPr>
            </a:br>
            <a:r>
              <a:rPr lang="en-US" sz="1500" dirty="0">
                <a:solidFill>
                  <a:schemeClr val="dk1"/>
                </a:solidFill>
                <a:latin typeface="Montserrat"/>
                <a:ea typeface="Montserrat"/>
                <a:cs typeface="Montserrat"/>
                <a:sym typeface="Montserrat"/>
              </a:rPr>
              <a:t>This command creates a permanent table with the results of the query. It is visible to all users. </a:t>
            </a:r>
            <a:r>
              <a:rPr lang="en-US" sz="1500" i="1" dirty="0">
                <a:solidFill>
                  <a:schemeClr val="dk1"/>
                </a:solidFill>
                <a:latin typeface="Montserrat"/>
                <a:ea typeface="Montserrat"/>
                <a:cs typeface="Montserrat"/>
                <a:sym typeface="Montserrat"/>
              </a:rPr>
              <a:t>Contents do </a:t>
            </a:r>
            <a:r>
              <a:rPr lang="en-US" sz="1500" b="1" i="1" dirty="0">
                <a:solidFill>
                  <a:schemeClr val="dk1"/>
                </a:solidFill>
                <a:latin typeface="Montserrat"/>
                <a:ea typeface="Montserrat"/>
                <a:cs typeface="Montserrat"/>
                <a:sym typeface="Montserrat"/>
              </a:rPr>
              <a:t>not</a:t>
            </a:r>
            <a:r>
              <a:rPr lang="en-US" sz="1500" i="1" dirty="0">
                <a:solidFill>
                  <a:schemeClr val="dk1"/>
                </a:solidFill>
                <a:latin typeface="Montserrat"/>
                <a:ea typeface="Montserrat"/>
                <a:cs typeface="Montserrat"/>
                <a:sym typeface="Montserrat"/>
              </a:rPr>
              <a:t> update if the underlying tables change.</a:t>
            </a:r>
            <a:endParaRPr sz="1500" dirty="0">
              <a:latin typeface="Montserrat"/>
              <a:ea typeface="Montserrat"/>
              <a:cs typeface="Montserrat"/>
              <a:sym typeface="Montserrat"/>
            </a:endParaRPr>
          </a:p>
          <a:p>
            <a:pPr marL="285750" marR="0" lvl="0" indent="-184150" algn="l" rtl="0">
              <a:spcBef>
                <a:spcPts val="0"/>
              </a:spcBef>
              <a:spcAft>
                <a:spcPts val="0"/>
              </a:spcAft>
              <a:buClr>
                <a:schemeClr val="dk1"/>
              </a:buClr>
              <a:buSzPts val="1600"/>
              <a:buFont typeface="Arial"/>
              <a:buNone/>
            </a:pPr>
            <a:endParaRPr sz="1500" dirty="0">
              <a:solidFill>
                <a:schemeClr val="dk1"/>
              </a:solidFill>
              <a:latin typeface="Montserrat"/>
              <a:ea typeface="Montserrat"/>
              <a:cs typeface="Montserrat"/>
              <a:sym typeface="Montserrat"/>
            </a:endParaRPr>
          </a:p>
          <a:p>
            <a:pPr marL="285750" marR="0" lvl="0" indent="-279400" algn="l" rtl="0">
              <a:spcBef>
                <a:spcPts val="0"/>
              </a:spcBef>
              <a:spcAft>
                <a:spcPts val="0"/>
              </a:spcAft>
              <a:buClr>
                <a:schemeClr val="dk1"/>
              </a:buClr>
              <a:buSzPts val="1500"/>
              <a:buFont typeface="Arial"/>
              <a:buChar char="•"/>
            </a:pPr>
            <a:r>
              <a:rPr lang="en-US" sz="1500" b="1" dirty="0">
                <a:solidFill>
                  <a:schemeClr val="dk1"/>
                </a:solidFill>
                <a:latin typeface="Montserrat"/>
                <a:ea typeface="Montserrat"/>
                <a:cs typeface="Montserrat"/>
                <a:sym typeface="Montserrat"/>
              </a:rPr>
              <a:t>CREATE VIEW </a:t>
            </a:r>
            <a:r>
              <a:rPr lang="en-US" sz="1500" dirty="0" err="1">
                <a:solidFill>
                  <a:schemeClr val="dk1"/>
                </a:solidFill>
                <a:latin typeface="Montserrat"/>
                <a:ea typeface="Montserrat"/>
                <a:cs typeface="Montserrat"/>
                <a:sym typeface="Montserrat"/>
              </a:rPr>
              <a:t>num_carriers_per_airport</a:t>
            </a:r>
            <a:r>
              <a:rPr lang="en-US" sz="1500" dirty="0">
                <a:solidFill>
                  <a:schemeClr val="dk1"/>
                </a:solidFill>
                <a:latin typeface="Montserrat"/>
                <a:ea typeface="Montserrat"/>
                <a:cs typeface="Montserrat"/>
                <a:sym typeface="Montserrat"/>
              </a:rPr>
              <a:t> </a:t>
            </a:r>
            <a:r>
              <a:rPr lang="en-US" sz="1500" b="1" dirty="0">
                <a:solidFill>
                  <a:schemeClr val="dk1"/>
                </a:solidFill>
                <a:latin typeface="Montserrat"/>
                <a:ea typeface="Montserrat"/>
                <a:cs typeface="Montserrat"/>
                <a:sym typeface="Montserrat"/>
              </a:rPr>
              <a:t>AS…</a:t>
            </a:r>
            <a:br>
              <a:rPr lang="en-US" sz="1500" b="1" dirty="0">
                <a:solidFill>
                  <a:schemeClr val="dk1"/>
                </a:solidFill>
                <a:latin typeface="Montserrat"/>
                <a:ea typeface="Montserrat"/>
                <a:cs typeface="Montserrat"/>
                <a:sym typeface="Montserrat"/>
              </a:rPr>
            </a:br>
            <a:r>
              <a:rPr lang="en-US" sz="1500" dirty="0">
                <a:solidFill>
                  <a:schemeClr val="dk1"/>
                </a:solidFill>
                <a:latin typeface="Montserrat"/>
                <a:ea typeface="Montserrat"/>
                <a:cs typeface="Montserrat"/>
                <a:sym typeface="Montserrat"/>
              </a:rPr>
              <a:t>A </a:t>
            </a:r>
            <a:r>
              <a:rPr lang="en-US" sz="1500" b="1" dirty="0">
                <a:solidFill>
                  <a:schemeClr val="dk1"/>
                </a:solidFill>
                <a:latin typeface="Montserrat"/>
                <a:ea typeface="Montserrat"/>
                <a:cs typeface="Montserrat"/>
                <a:sym typeface="Montserrat"/>
              </a:rPr>
              <a:t>VIEW</a:t>
            </a:r>
            <a:r>
              <a:rPr lang="en-US" sz="1500" dirty="0">
                <a:solidFill>
                  <a:schemeClr val="dk1"/>
                </a:solidFill>
                <a:latin typeface="Montserrat"/>
                <a:ea typeface="Montserrat"/>
                <a:cs typeface="Montserrat"/>
                <a:sym typeface="Montserrat"/>
              </a:rPr>
              <a:t> is similar to a </a:t>
            </a:r>
            <a:r>
              <a:rPr lang="en-US" sz="1500" b="1" dirty="0">
                <a:solidFill>
                  <a:schemeClr val="dk1"/>
                </a:solidFill>
                <a:latin typeface="Montserrat"/>
                <a:ea typeface="Montserrat"/>
                <a:cs typeface="Montserrat"/>
                <a:sym typeface="Montserrat"/>
              </a:rPr>
              <a:t>TEMPORARY TABLE</a:t>
            </a:r>
            <a:r>
              <a:rPr lang="en-US" sz="1500" dirty="0">
                <a:solidFill>
                  <a:schemeClr val="dk1"/>
                </a:solidFill>
                <a:latin typeface="Montserrat"/>
                <a:ea typeface="Montserrat"/>
                <a:cs typeface="Montserrat"/>
                <a:sym typeface="Montserrat"/>
              </a:rPr>
              <a:t>, but it is visible to everyone, it does not disappear. A view does not actually store the results, and the results are updated when the underlying table change. (There the concept of “</a:t>
            </a:r>
            <a:r>
              <a:rPr lang="en-US" sz="1500" b="1" dirty="0">
                <a:solidFill>
                  <a:schemeClr val="dk1"/>
                </a:solidFill>
                <a:latin typeface="Montserrat"/>
                <a:ea typeface="Montserrat"/>
                <a:cs typeface="Montserrat"/>
                <a:sym typeface="Montserrat"/>
              </a:rPr>
              <a:t>materialized view</a:t>
            </a:r>
            <a:r>
              <a:rPr lang="en-US" sz="1500" dirty="0">
                <a:solidFill>
                  <a:schemeClr val="dk1"/>
                </a:solidFill>
                <a:latin typeface="Montserrat"/>
                <a:ea typeface="Montserrat"/>
                <a:cs typeface="Montserrat"/>
                <a:sym typeface="Montserrat"/>
              </a:rPr>
              <a:t>” which stores the results and updates automatically, but not supported by MySQL.)</a:t>
            </a:r>
            <a:br>
              <a:rPr lang="en-US" sz="1500" dirty="0">
                <a:solidFill>
                  <a:schemeClr val="dk1"/>
                </a:solidFill>
                <a:latin typeface="Montserrat"/>
                <a:ea typeface="Montserrat"/>
                <a:cs typeface="Montserrat"/>
                <a:sym typeface="Montserrat"/>
              </a:rPr>
            </a:br>
            <a:endParaRPr sz="1500" dirty="0">
              <a:solidFill>
                <a:schemeClr val="dk1"/>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9"/>
          <p:cNvSpPr/>
          <p:nvPr/>
        </p:nvSpPr>
        <p:spPr>
          <a:xfrm>
            <a:off x="386308" y="147496"/>
            <a:ext cx="8508310" cy="461624"/>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2400" b="1" dirty="0">
                <a:solidFill>
                  <a:srgbClr val="57068C"/>
                </a:solidFill>
                <a:latin typeface="Montserrat"/>
                <a:ea typeface="Montserrat"/>
                <a:cs typeface="Montserrat"/>
                <a:sym typeface="Montserrat"/>
              </a:rPr>
              <a:t>Comparisons of common “subquery” approaches</a:t>
            </a:r>
            <a:endParaRPr dirty="0">
              <a:solidFill>
                <a:srgbClr val="57068C"/>
              </a:solidFill>
              <a:latin typeface="Montserrat"/>
              <a:ea typeface="Montserrat"/>
              <a:cs typeface="Montserrat"/>
              <a:sym typeface="Montserrat"/>
            </a:endParaRPr>
          </a:p>
        </p:txBody>
      </p:sp>
      <p:graphicFrame>
        <p:nvGraphicFramePr>
          <p:cNvPr id="2" name="Table 2">
            <a:extLst>
              <a:ext uri="{FF2B5EF4-FFF2-40B4-BE49-F238E27FC236}">
                <a16:creationId xmlns:a16="http://schemas.microsoft.com/office/drawing/2014/main" id="{827A0C62-438B-08C8-1E1D-CED6CF58442A}"/>
              </a:ext>
            </a:extLst>
          </p:cNvPr>
          <p:cNvGraphicFramePr>
            <a:graphicFrameLocks noGrp="1"/>
          </p:cNvGraphicFramePr>
          <p:nvPr>
            <p:extLst>
              <p:ext uri="{D42A27DB-BD31-4B8C-83A1-F6EECF244321}">
                <p14:modId xmlns:p14="http://schemas.microsoft.com/office/powerpoint/2010/main" val="1429683536"/>
              </p:ext>
            </p:extLst>
          </p:nvPr>
        </p:nvGraphicFramePr>
        <p:xfrm>
          <a:off x="454026" y="1066644"/>
          <a:ext cx="8235948" cy="5400040"/>
        </p:xfrm>
        <a:graphic>
          <a:graphicData uri="http://schemas.openxmlformats.org/drawingml/2006/table">
            <a:tbl>
              <a:tblPr firstRow="1" bandRow="1">
                <a:tableStyleId>{5C22544A-7EE6-4342-B048-85BDC9FD1C3A}</a:tableStyleId>
              </a:tblPr>
              <a:tblGrid>
                <a:gridCol w="1605716">
                  <a:extLst>
                    <a:ext uri="{9D8B030D-6E8A-4147-A177-3AD203B41FA5}">
                      <a16:colId xmlns:a16="http://schemas.microsoft.com/office/drawing/2014/main" val="528915145"/>
                    </a:ext>
                  </a:extLst>
                </a:gridCol>
                <a:gridCol w="1657558">
                  <a:extLst>
                    <a:ext uri="{9D8B030D-6E8A-4147-A177-3AD203B41FA5}">
                      <a16:colId xmlns:a16="http://schemas.microsoft.com/office/drawing/2014/main" val="3413286130"/>
                    </a:ext>
                  </a:extLst>
                </a:gridCol>
                <a:gridCol w="1721475">
                  <a:extLst>
                    <a:ext uri="{9D8B030D-6E8A-4147-A177-3AD203B41FA5}">
                      <a16:colId xmlns:a16="http://schemas.microsoft.com/office/drawing/2014/main" val="3280680545"/>
                    </a:ext>
                  </a:extLst>
                </a:gridCol>
                <a:gridCol w="1593641">
                  <a:extLst>
                    <a:ext uri="{9D8B030D-6E8A-4147-A177-3AD203B41FA5}">
                      <a16:colId xmlns:a16="http://schemas.microsoft.com/office/drawing/2014/main" val="3238177403"/>
                    </a:ext>
                  </a:extLst>
                </a:gridCol>
                <a:gridCol w="1657558">
                  <a:extLst>
                    <a:ext uri="{9D8B030D-6E8A-4147-A177-3AD203B41FA5}">
                      <a16:colId xmlns:a16="http://schemas.microsoft.com/office/drawing/2014/main" val="3269584407"/>
                    </a:ext>
                  </a:extLst>
                </a:gridCol>
              </a:tblGrid>
              <a:tr h="370840">
                <a:tc>
                  <a:txBody>
                    <a:bodyPr/>
                    <a:lstStyle/>
                    <a:p>
                      <a:endParaRPr lang="en-US" dirty="0"/>
                    </a:p>
                  </a:txBody>
                  <a:tcPr/>
                </a:tc>
                <a:tc>
                  <a:txBody>
                    <a:bodyPr/>
                    <a:lstStyle/>
                    <a:p>
                      <a:r>
                        <a:rPr lang="en-US" dirty="0"/>
                        <a:t>CREATE TABLE AS…</a:t>
                      </a:r>
                    </a:p>
                  </a:txBody>
                  <a:tcPr/>
                </a:tc>
                <a:tc>
                  <a:txBody>
                    <a:bodyPr/>
                    <a:lstStyle/>
                    <a:p>
                      <a:r>
                        <a:rPr lang="en-US" dirty="0"/>
                        <a:t>CREATE VIEW AS …</a:t>
                      </a:r>
                    </a:p>
                  </a:txBody>
                  <a:tcPr/>
                </a:tc>
                <a:tc>
                  <a:txBody>
                    <a:bodyPr/>
                    <a:lstStyle/>
                    <a:p>
                      <a:r>
                        <a:rPr lang="en-US" dirty="0"/>
                        <a:t>CREATE TEMPORARY TABLE AS …</a:t>
                      </a:r>
                    </a:p>
                  </a:txBody>
                  <a:tcPr/>
                </a:tc>
                <a:tc>
                  <a:txBody>
                    <a:bodyPr/>
                    <a:lstStyle/>
                    <a:p>
                      <a:r>
                        <a:rPr lang="en-US" dirty="0"/>
                        <a:t>Common Table Expressions / WITH </a:t>
                      </a:r>
                    </a:p>
                  </a:txBody>
                  <a:tcPr/>
                </a:tc>
                <a:extLst>
                  <a:ext uri="{0D108BD9-81ED-4DB2-BD59-A6C34878D82A}">
                    <a16:rowId xmlns:a16="http://schemas.microsoft.com/office/drawing/2014/main" val="122040287"/>
                  </a:ext>
                </a:extLst>
              </a:tr>
              <a:tr h="370840">
                <a:tc>
                  <a:txBody>
                    <a:bodyPr/>
                    <a:lstStyle/>
                    <a:p>
                      <a:r>
                        <a:rPr lang="en-US" b="1" dirty="0"/>
                        <a:t>Needs write access to database</a:t>
                      </a:r>
                    </a:p>
                  </a:txBody>
                  <a:tcPr/>
                </a:tc>
                <a:tc>
                  <a:txBody>
                    <a:bodyPr/>
                    <a:lstStyle/>
                    <a:p>
                      <a:r>
                        <a:rPr lang="en-US" dirty="0"/>
                        <a:t>Yes. Typically restricted to admins.</a:t>
                      </a:r>
                    </a:p>
                  </a:txBody>
                  <a:tcPr/>
                </a:tc>
                <a:tc>
                  <a:txBody>
                    <a:bodyPr/>
                    <a:lstStyle/>
                    <a:p>
                      <a:r>
                        <a:rPr lang="en-US" dirty="0"/>
                        <a:t>Yes. Typically restricted to admins.</a:t>
                      </a:r>
                    </a:p>
                  </a:txBody>
                  <a:tcPr/>
                </a:tc>
                <a:tc>
                  <a:txBody>
                    <a:bodyPr/>
                    <a:lstStyle/>
                    <a:p>
                      <a:r>
                        <a:rPr lang="en-US" dirty="0"/>
                        <a:t>No. Typically all users can use them.</a:t>
                      </a:r>
                    </a:p>
                  </a:txBody>
                  <a:tcPr/>
                </a:tc>
                <a:tc>
                  <a:txBody>
                    <a:bodyPr/>
                    <a:lstStyle/>
                    <a:p>
                      <a:r>
                        <a:rPr lang="en-US" dirty="0"/>
                        <a:t>No special access needed. All users can use WITH.</a:t>
                      </a:r>
                    </a:p>
                  </a:txBody>
                  <a:tcPr/>
                </a:tc>
                <a:extLst>
                  <a:ext uri="{0D108BD9-81ED-4DB2-BD59-A6C34878D82A}">
                    <a16:rowId xmlns:a16="http://schemas.microsoft.com/office/drawing/2014/main" val="2214862417"/>
                  </a:ext>
                </a:extLst>
              </a:tr>
              <a:tr h="370840">
                <a:tc>
                  <a:txBody>
                    <a:bodyPr/>
                    <a:lstStyle/>
                    <a:p>
                      <a:r>
                        <a:rPr lang="en-US" b="1" dirty="0"/>
                        <a:t>Lifetime</a:t>
                      </a:r>
                    </a:p>
                  </a:txBody>
                  <a:tcPr/>
                </a:tc>
                <a:tc>
                  <a:txBody>
                    <a:bodyPr/>
                    <a:lstStyle/>
                    <a:p>
                      <a:r>
                        <a:rPr lang="en-US" dirty="0"/>
                        <a:t>Table exists until deleted</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View exists until deleted</a:t>
                      </a:r>
                    </a:p>
                    <a:p>
                      <a:endParaRPr lang="en-US" dirty="0"/>
                    </a:p>
                  </a:txBody>
                  <a:tcPr/>
                </a:tc>
                <a:tc>
                  <a:txBody>
                    <a:bodyPr/>
                    <a:lstStyle/>
                    <a:p>
                      <a:r>
                        <a:rPr lang="en-US" dirty="0"/>
                        <a:t>Table exists until the user session ends</a:t>
                      </a:r>
                    </a:p>
                  </a:txBody>
                  <a:tcPr/>
                </a:tc>
                <a:tc>
                  <a:txBody>
                    <a:bodyPr/>
                    <a:lstStyle/>
                    <a:p>
                      <a:r>
                        <a:rPr lang="en-US" dirty="0"/>
                        <a:t>Only for the query that includes the WITH clause</a:t>
                      </a:r>
                    </a:p>
                  </a:txBody>
                  <a:tcPr/>
                </a:tc>
                <a:extLst>
                  <a:ext uri="{0D108BD9-81ED-4DB2-BD59-A6C34878D82A}">
                    <a16:rowId xmlns:a16="http://schemas.microsoft.com/office/drawing/2014/main" val="3201360348"/>
                  </a:ext>
                </a:extLst>
              </a:tr>
              <a:tr h="370840">
                <a:tc>
                  <a:txBody>
                    <a:bodyPr/>
                    <a:lstStyle/>
                    <a:p>
                      <a:r>
                        <a:rPr lang="en-US" b="1" dirty="0"/>
                        <a:t>Visibility</a:t>
                      </a:r>
                    </a:p>
                  </a:txBody>
                  <a:tcPr/>
                </a:tc>
                <a:tc>
                  <a:txBody>
                    <a:bodyPr/>
                    <a:lstStyle/>
                    <a:p>
                      <a:r>
                        <a:rPr lang="en-US" dirty="0"/>
                        <a:t>All users</a:t>
                      </a:r>
                    </a:p>
                  </a:txBody>
                  <a:tcPr/>
                </a:tc>
                <a:tc>
                  <a:txBody>
                    <a:bodyPr/>
                    <a:lstStyle/>
                    <a:p>
                      <a:r>
                        <a:rPr lang="en-US" dirty="0"/>
                        <a:t>All users</a:t>
                      </a:r>
                    </a:p>
                  </a:txBody>
                  <a:tcPr/>
                </a:tc>
                <a:tc>
                  <a:txBody>
                    <a:bodyPr/>
                    <a:lstStyle/>
                    <a:p>
                      <a:r>
                        <a:rPr lang="en-US" dirty="0"/>
                        <a:t>User only</a:t>
                      </a:r>
                    </a:p>
                  </a:txBody>
                  <a:tcPr/>
                </a:tc>
                <a:tc>
                  <a:txBody>
                    <a:bodyPr/>
                    <a:lstStyle/>
                    <a:p>
                      <a:r>
                        <a:rPr lang="en-US" dirty="0"/>
                        <a:t>User only</a:t>
                      </a:r>
                    </a:p>
                  </a:txBody>
                  <a:tcPr/>
                </a:tc>
                <a:extLst>
                  <a:ext uri="{0D108BD9-81ED-4DB2-BD59-A6C34878D82A}">
                    <a16:rowId xmlns:a16="http://schemas.microsoft.com/office/drawing/2014/main" val="869643154"/>
                  </a:ext>
                </a:extLst>
              </a:tr>
              <a:tr h="370840">
                <a:tc>
                  <a:txBody>
                    <a:bodyPr/>
                    <a:lstStyle/>
                    <a:p>
                      <a:r>
                        <a:rPr lang="en-US" b="1" dirty="0"/>
                        <a:t>Stores data</a:t>
                      </a:r>
                    </a:p>
                  </a:txBody>
                  <a:tcPr/>
                </a:tc>
                <a:tc>
                  <a:txBody>
                    <a:bodyPr/>
                    <a:lstStyle/>
                    <a:p>
                      <a:r>
                        <a:rPr lang="en-US" dirty="0"/>
                        <a:t>Yes</a:t>
                      </a:r>
                    </a:p>
                  </a:txBody>
                  <a:tcPr/>
                </a:tc>
                <a:tc>
                  <a:txBody>
                    <a:bodyPr/>
                    <a:lstStyle/>
                    <a:p>
                      <a:r>
                        <a:rPr lang="en-US" dirty="0"/>
                        <a:t>No (unless it is a “materialized” view or “live table”)</a:t>
                      </a:r>
                    </a:p>
                  </a:txBody>
                  <a:tcPr/>
                </a:tc>
                <a:tc>
                  <a:txBody>
                    <a:bodyPr/>
                    <a:lstStyle/>
                    <a:p>
                      <a:r>
                        <a:rPr lang="en-US" dirty="0"/>
                        <a:t>Yes</a:t>
                      </a:r>
                    </a:p>
                  </a:txBody>
                  <a:tcPr/>
                </a:tc>
                <a:tc>
                  <a:txBody>
                    <a:bodyPr/>
                    <a:lstStyle/>
                    <a:p>
                      <a:r>
                        <a:rPr lang="en-US" dirty="0"/>
                        <a:t>No</a:t>
                      </a:r>
                    </a:p>
                  </a:txBody>
                  <a:tcPr/>
                </a:tc>
                <a:extLst>
                  <a:ext uri="{0D108BD9-81ED-4DB2-BD59-A6C34878D82A}">
                    <a16:rowId xmlns:a16="http://schemas.microsoft.com/office/drawing/2014/main" val="3716817152"/>
                  </a:ext>
                </a:extLst>
              </a:tr>
              <a:tr h="370840">
                <a:tc>
                  <a:txBody>
                    <a:bodyPr/>
                    <a:lstStyle/>
                    <a:p>
                      <a:r>
                        <a:rPr lang="en-US" b="1" dirty="0"/>
                        <a:t>Results update when underlying data change</a:t>
                      </a:r>
                    </a:p>
                  </a:txBody>
                  <a:tcPr/>
                </a:tc>
                <a:tc>
                  <a:txBody>
                    <a:bodyPr/>
                    <a:lstStyle/>
                    <a:p>
                      <a:r>
                        <a:rPr lang="en-US" dirty="0"/>
                        <a:t>No</a:t>
                      </a:r>
                    </a:p>
                  </a:txBody>
                  <a:tcPr/>
                </a:tc>
                <a:tc>
                  <a:txBody>
                    <a:bodyPr/>
                    <a:lstStyle/>
                    <a:p>
                      <a:r>
                        <a:rPr lang="en-US" dirty="0"/>
                        <a:t>Yes</a:t>
                      </a:r>
                    </a:p>
                  </a:txBody>
                  <a:tcPr/>
                </a:tc>
                <a:tc>
                  <a:txBody>
                    <a:bodyPr/>
                    <a:lstStyle/>
                    <a:p>
                      <a:r>
                        <a:rPr lang="en-US" dirty="0"/>
                        <a:t>No</a:t>
                      </a:r>
                    </a:p>
                  </a:txBody>
                  <a:tcPr/>
                </a:tc>
                <a:tc>
                  <a:txBody>
                    <a:bodyPr/>
                    <a:lstStyle/>
                    <a:p>
                      <a:r>
                        <a:rPr lang="en-US" dirty="0"/>
                        <a:t>Yes</a:t>
                      </a:r>
                    </a:p>
                  </a:txBody>
                  <a:tcPr/>
                </a:tc>
                <a:extLst>
                  <a:ext uri="{0D108BD9-81ED-4DB2-BD59-A6C34878D82A}">
                    <a16:rowId xmlns:a16="http://schemas.microsoft.com/office/drawing/2014/main" val="1183351787"/>
                  </a:ext>
                </a:extLst>
              </a:tr>
              <a:tr h="370840">
                <a:tc>
                  <a:txBody>
                    <a:bodyPr/>
                    <a:lstStyle/>
                    <a:p>
                      <a:r>
                        <a:rPr lang="en-US" dirty="0"/>
                        <a:t>Use case</a:t>
                      </a:r>
                    </a:p>
                  </a:txBody>
                  <a:tcPr/>
                </a:tc>
                <a:tc>
                  <a:txBody>
                    <a:bodyPr/>
                    <a:lstStyle/>
                    <a:p>
                      <a:r>
                        <a:rPr lang="en-US" dirty="0"/>
                        <a:t>Common when transforming data for “higher level usage” (e.g. raw to cleaned up).</a:t>
                      </a:r>
                    </a:p>
                  </a:txBody>
                  <a:tcPr/>
                </a:tc>
                <a:tc>
                  <a:txBody>
                    <a:bodyPr/>
                    <a:lstStyle/>
                    <a:p>
                      <a:r>
                        <a:rPr lang="en-US" dirty="0"/>
                        <a:t>To simplify common queries performed on live data.</a:t>
                      </a:r>
                    </a:p>
                  </a:txBody>
                  <a:tcPr/>
                </a:tc>
                <a:tc>
                  <a:txBody>
                    <a:bodyPr/>
                    <a:lstStyle/>
                    <a:p>
                      <a:r>
                        <a:rPr lang="en-US" dirty="0"/>
                        <a:t>Mainly during exploratory phase, allows storing of intermediate data for faster access.</a:t>
                      </a:r>
                    </a:p>
                  </a:txBody>
                  <a:tcPr/>
                </a:tc>
                <a:tc>
                  <a:txBody>
                    <a:bodyPr/>
                    <a:lstStyle/>
                    <a:p>
                      <a:r>
                        <a:rPr lang="en-US" dirty="0"/>
                        <a:t>When we want all components of a query in one clause. Common for dashboards.</a:t>
                      </a:r>
                    </a:p>
                  </a:txBody>
                  <a:tcPr/>
                </a:tc>
                <a:extLst>
                  <a:ext uri="{0D108BD9-81ED-4DB2-BD59-A6C34878D82A}">
                    <a16:rowId xmlns:a16="http://schemas.microsoft.com/office/drawing/2014/main" val="2877742418"/>
                  </a:ext>
                </a:extLst>
              </a:tr>
            </a:tbl>
          </a:graphicData>
        </a:graphic>
      </p:graphicFrame>
    </p:spTree>
    <p:extLst>
      <p:ext uri="{BB962C8B-B14F-4D97-AF65-F5344CB8AC3E}">
        <p14:creationId xmlns:p14="http://schemas.microsoft.com/office/powerpoint/2010/main" val="1934656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0"/>
          <p:cNvSpPr/>
          <p:nvPr/>
        </p:nvSpPr>
        <p:spPr>
          <a:xfrm>
            <a:off x="386308" y="147496"/>
            <a:ext cx="8508310" cy="553998"/>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Use case: Simplifying Common Queries</a:t>
            </a:r>
            <a:endParaRPr sz="3000" b="1">
              <a:solidFill>
                <a:srgbClr val="57068C"/>
              </a:solidFill>
              <a:latin typeface="Montserrat"/>
              <a:ea typeface="Montserrat"/>
              <a:cs typeface="Montserrat"/>
              <a:sym typeface="Montserrat"/>
            </a:endParaRPr>
          </a:p>
        </p:txBody>
      </p:sp>
      <p:sp>
        <p:nvSpPr>
          <p:cNvPr id="175" name="Google Shape;175;p10"/>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176" name="Google Shape;176;p10"/>
          <p:cNvSpPr/>
          <p:nvPr/>
        </p:nvSpPr>
        <p:spPr>
          <a:xfrm>
            <a:off x="469900" y="1125743"/>
            <a:ext cx="8044665" cy="56323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We can save the results of a query in order to reuse the results easier, using the “CREATE TEMPORARY TABLE” command.</a:t>
            </a:r>
            <a:endParaRPr dirty="0">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b="1" dirty="0">
              <a:solidFill>
                <a:schemeClr val="dk1"/>
              </a:solidFill>
              <a:latin typeface="Montserrat"/>
              <a:ea typeface="Montserrat"/>
              <a:cs typeface="Montserrat"/>
              <a:sym typeface="Montserrat"/>
            </a:endParaRPr>
          </a:p>
          <a:p>
            <a:pPr marL="0" marR="0" lvl="0" indent="0" algn="l" rtl="0">
              <a:spcBef>
                <a:spcPts val="0"/>
              </a:spcBef>
              <a:spcAft>
                <a:spcPts val="0"/>
              </a:spcAft>
              <a:buNone/>
            </a:pPr>
            <a:r>
              <a:rPr lang="en-US" sz="1800" b="1" dirty="0">
                <a:solidFill>
                  <a:schemeClr val="dk1"/>
                </a:solidFill>
                <a:latin typeface="Montserrat"/>
                <a:ea typeface="Montserrat"/>
                <a:cs typeface="Montserrat"/>
                <a:sym typeface="Montserrat"/>
              </a:rPr>
              <a:t>Example: </a:t>
            </a:r>
            <a:endParaRPr dirty="0">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r>
              <a:rPr lang="en-US" sz="1800" b="1" dirty="0">
                <a:solidFill>
                  <a:schemeClr val="dk1"/>
                </a:solidFill>
                <a:latin typeface="Montserrat"/>
                <a:ea typeface="Montserrat"/>
                <a:cs typeface="Montserrat"/>
                <a:sym typeface="Montserrat"/>
              </a:rPr>
              <a:t>CREATE TEMPORARY TABLE </a:t>
            </a:r>
            <a:r>
              <a:rPr lang="en-US" sz="1800" dirty="0" err="1">
                <a:solidFill>
                  <a:schemeClr val="dk1"/>
                </a:solidFill>
                <a:latin typeface="Montserrat"/>
                <a:ea typeface="Montserrat"/>
                <a:cs typeface="Montserrat"/>
                <a:sym typeface="Montserrat"/>
              </a:rPr>
              <a:t>movies_all</a:t>
            </a: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AS</a:t>
            </a:r>
            <a:endParaRPr dirty="0">
              <a:latin typeface="Montserrat"/>
              <a:ea typeface="Montserrat"/>
              <a:cs typeface="Montserrat"/>
              <a:sym typeface="Montserrat"/>
            </a:endParaRPr>
          </a:p>
          <a:p>
            <a:pPr marL="457200" marR="0" lvl="1" indent="0" algn="l" rtl="0">
              <a:spcBef>
                <a:spcPts val="0"/>
              </a:spcBef>
              <a:spcAft>
                <a:spcPts val="0"/>
              </a:spcAft>
              <a:buNone/>
            </a:pPr>
            <a:r>
              <a:rPr lang="en-US" sz="1800" b="1" i="0" u="none" strike="noStrike" cap="none" dirty="0">
                <a:solidFill>
                  <a:schemeClr val="dk1"/>
                </a:solidFill>
                <a:latin typeface="Montserrat"/>
                <a:ea typeface="Montserrat"/>
                <a:cs typeface="Montserrat"/>
                <a:sym typeface="Montserrat"/>
              </a:rPr>
              <a:t>SELECT</a:t>
            </a:r>
            <a:r>
              <a:rPr lang="en-US" sz="1800" i="0" u="none" strike="noStrike" cap="none" dirty="0">
                <a:solidFill>
                  <a:schemeClr val="dk1"/>
                </a:solidFill>
                <a:latin typeface="Montserrat"/>
                <a:ea typeface="Montserrat"/>
                <a:cs typeface="Montserrat"/>
                <a:sym typeface="Montserrat"/>
              </a:rPr>
              <a:t> 	R.*, </a:t>
            </a:r>
            <a:endParaRPr dirty="0">
              <a:latin typeface="Montserrat"/>
              <a:ea typeface="Montserrat"/>
              <a:cs typeface="Montserrat"/>
              <a:sym typeface="Montserrat"/>
            </a:endParaRPr>
          </a:p>
          <a:p>
            <a:pPr marL="457200" marR="0" lvl="1" indent="0" algn="l" rtl="0">
              <a:spcBef>
                <a:spcPts val="0"/>
              </a:spcBef>
              <a:spcAft>
                <a:spcPts val="0"/>
              </a:spcAft>
              <a:buNone/>
            </a:pPr>
            <a:r>
              <a:rPr lang="en-US" sz="1800" i="0" u="none" strike="noStrike" cap="none" dirty="0">
                <a:solidFill>
                  <a:schemeClr val="dk1"/>
                </a:solidFill>
                <a:latin typeface="Montserrat"/>
                <a:ea typeface="Montserrat"/>
                <a:cs typeface="Montserrat"/>
                <a:sym typeface="Montserrat"/>
              </a:rPr>
              <a:t>		M.name AS title, </a:t>
            </a:r>
            <a:r>
              <a:rPr lang="en-US" sz="1800" i="0" u="none" strike="noStrike" cap="none" dirty="0" err="1">
                <a:solidFill>
                  <a:schemeClr val="dk1"/>
                </a:solidFill>
                <a:latin typeface="Montserrat"/>
                <a:ea typeface="Montserrat"/>
                <a:cs typeface="Montserrat"/>
                <a:sym typeface="Montserrat"/>
              </a:rPr>
              <a:t>M.year</a:t>
            </a:r>
            <a:r>
              <a:rPr lang="en-US" sz="1800" i="0" u="none" strike="noStrike" cap="none" dirty="0">
                <a:solidFill>
                  <a:schemeClr val="dk1"/>
                </a:solidFill>
                <a:latin typeface="Montserrat"/>
                <a:ea typeface="Montserrat"/>
                <a:cs typeface="Montserrat"/>
                <a:sym typeface="Montserrat"/>
              </a:rPr>
              <a:t>, M. rating, </a:t>
            </a:r>
            <a:endParaRPr dirty="0">
              <a:latin typeface="Montserrat"/>
              <a:ea typeface="Montserrat"/>
              <a:cs typeface="Montserrat"/>
              <a:sym typeface="Montserrat"/>
            </a:endParaRPr>
          </a:p>
          <a:p>
            <a:pPr marL="457200" marR="0" lvl="1" indent="0" algn="l" rtl="0">
              <a:spcBef>
                <a:spcPts val="0"/>
              </a:spcBef>
              <a:spcAft>
                <a:spcPts val="0"/>
              </a:spcAft>
              <a:buNone/>
            </a:pPr>
            <a:r>
              <a:rPr lang="en-US" sz="1800" i="0" u="none" strike="noStrike" cap="none" dirty="0">
                <a:solidFill>
                  <a:schemeClr val="dk1"/>
                </a:solidFill>
                <a:latin typeface="Montserrat"/>
                <a:ea typeface="Montserrat"/>
                <a:cs typeface="Montserrat"/>
                <a:sym typeface="Montserrat"/>
              </a:rPr>
              <a:t>		</a:t>
            </a:r>
            <a:r>
              <a:rPr lang="en-US" sz="1800" i="0" u="none" strike="noStrike" cap="none" dirty="0" err="1">
                <a:solidFill>
                  <a:schemeClr val="dk1"/>
                </a:solidFill>
                <a:latin typeface="Montserrat"/>
                <a:ea typeface="Montserrat"/>
                <a:cs typeface="Montserrat"/>
                <a:sym typeface="Montserrat"/>
              </a:rPr>
              <a:t>A.first_name</a:t>
            </a:r>
            <a:r>
              <a:rPr lang="en-US" sz="1800" i="0" u="none" strike="noStrike" cap="none" dirty="0">
                <a:solidFill>
                  <a:schemeClr val="dk1"/>
                </a:solidFill>
                <a:latin typeface="Montserrat"/>
                <a:ea typeface="Montserrat"/>
                <a:cs typeface="Montserrat"/>
                <a:sym typeface="Montserrat"/>
              </a:rPr>
              <a:t>, </a:t>
            </a:r>
            <a:r>
              <a:rPr lang="en-US" sz="1800" i="0" u="none" strike="noStrike" cap="none" dirty="0" err="1">
                <a:solidFill>
                  <a:schemeClr val="dk1"/>
                </a:solidFill>
                <a:latin typeface="Montserrat"/>
                <a:ea typeface="Montserrat"/>
                <a:cs typeface="Montserrat"/>
                <a:sym typeface="Montserrat"/>
              </a:rPr>
              <a:t>A.last_name</a:t>
            </a:r>
            <a:r>
              <a:rPr lang="en-US" sz="1800" i="0" u="none" strike="noStrike" cap="none" dirty="0">
                <a:solidFill>
                  <a:schemeClr val="dk1"/>
                </a:solidFill>
                <a:latin typeface="Montserrat"/>
                <a:ea typeface="Montserrat"/>
                <a:cs typeface="Montserrat"/>
                <a:sym typeface="Montserrat"/>
              </a:rPr>
              <a:t>, </a:t>
            </a:r>
            <a:r>
              <a:rPr lang="en-US" sz="1800" i="0" u="none" strike="noStrike" cap="none" dirty="0" err="1">
                <a:solidFill>
                  <a:schemeClr val="dk1"/>
                </a:solidFill>
                <a:latin typeface="Montserrat"/>
                <a:ea typeface="Montserrat"/>
                <a:cs typeface="Montserrat"/>
                <a:sym typeface="Montserrat"/>
              </a:rPr>
              <a:t>A.gender</a:t>
            </a:r>
            <a:endParaRPr sz="1800" i="0" u="none" strike="noStrike" cap="none" dirty="0">
              <a:solidFill>
                <a:schemeClr val="dk1"/>
              </a:solidFill>
              <a:latin typeface="Montserrat"/>
              <a:ea typeface="Montserrat"/>
              <a:cs typeface="Montserrat"/>
              <a:sym typeface="Montserrat"/>
            </a:endParaRPr>
          </a:p>
          <a:p>
            <a:pPr marL="457200" marR="0" lvl="1" indent="0" algn="l" rtl="0">
              <a:spcBef>
                <a:spcPts val="0"/>
              </a:spcBef>
              <a:spcAft>
                <a:spcPts val="0"/>
              </a:spcAft>
              <a:buNone/>
            </a:pPr>
            <a:r>
              <a:rPr lang="en-US" sz="1800" b="1" i="0" u="none" strike="noStrike" cap="none" dirty="0">
                <a:solidFill>
                  <a:schemeClr val="dk1"/>
                </a:solidFill>
                <a:latin typeface="Montserrat"/>
                <a:ea typeface="Montserrat"/>
                <a:cs typeface="Montserrat"/>
                <a:sym typeface="Montserrat"/>
              </a:rPr>
              <a:t>FROM</a:t>
            </a:r>
            <a:r>
              <a:rPr lang="en-US" sz="1800" i="0" u="none" strike="noStrike" cap="none" dirty="0">
                <a:solidFill>
                  <a:schemeClr val="dk1"/>
                </a:solidFill>
                <a:latin typeface="Montserrat"/>
                <a:ea typeface="Montserrat"/>
                <a:cs typeface="Montserrat"/>
                <a:sym typeface="Montserrat"/>
              </a:rPr>
              <a:t> 	roles R </a:t>
            </a:r>
            <a:endParaRPr dirty="0">
              <a:latin typeface="Montserrat"/>
              <a:ea typeface="Montserrat"/>
              <a:cs typeface="Montserrat"/>
              <a:sym typeface="Montserrat"/>
            </a:endParaRPr>
          </a:p>
          <a:p>
            <a:pPr marL="457200" marR="0" lvl="1" indent="0" algn="l" rtl="0">
              <a:spcBef>
                <a:spcPts val="0"/>
              </a:spcBef>
              <a:spcAft>
                <a:spcPts val="0"/>
              </a:spcAft>
              <a:buNone/>
            </a:pPr>
            <a:r>
              <a:rPr lang="en-US" sz="1800" i="0" u="none" strike="noStrike" cap="none" dirty="0">
                <a:solidFill>
                  <a:schemeClr val="dk1"/>
                </a:solidFill>
                <a:latin typeface="Montserrat"/>
                <a:ea typeface="Montserrat"/>
                <a:cs typeface="Montserrat"/>
                <a:sym typeface="Montserrat"/>
              </a:rPr>
              <a:t>		JOIN actors A ON A.id = </a:t>
            </a:r>
            <a:r>
              <a:rPr lang="en-US" sz="1800" i="0" u="none" strike="noStrike" cap="none" dirty="0" err="1">
                <a:solidFill>
                  <a:schemeClr val="dk1"/>
                </a:solidFill>
                <a:latin typeface="Montserrat"/>
                <a:ea typeface="Montserrat"/>
                <a:cs typeface="Montserrat"/>
                <a:sym typeface="Montserrat"/>
              </a:rPr>
              <a:t>R.actor_id</a:t>
            </a:r>
            <a:r>
              <a:rPr lang="en-US" sz="1800" i="0" u="none" strike="noStrike" cap="none" dirty="0">
                <a:solidFill>
                  <a:schemeClr val="dk1"/>
                </a:solidFill>
                <a:latin typeface="Montserrat"/>
                <a:ea typeface="Montserrat"/>
                <a:cs typeface="Montserrat"/>
                <a:sym typeface="Montserrat"/>
              </a:rPr>
              <a:t>    </a:t>
            </a:r>
            <a:endParaRPr dirty="0">
              <a:latin typeface="Montserrat"/>
              <a:ea typeface="Montserrat"/>
              <a:cs typeface="Montserrat"/>
              <a:sym typeface="Montserrat"/>
            </a:endParaRPr>
          </a:p>
          <a:p>
            <a:pPr marL="457200" marR="0" lvl="1" indent="0" algn="l" rtl="0">
              <a:spcBef>
                <a:spcPts val="0"/>
              </a:spcBef>
              <a:spcAft>
                <a:spcPts val="0"/>
              </a:spcAft>
              <a:buNone/>
            </a:pPr>
            <a:r>
              <a:rPr lang="en-US" sz="1800" i="0" u="none" strike="noStrike" cap="none" dirty="0">
                <a:solidFill>
                  <a:schemeClr val="dk1"/>
                </a:solidFill>
                <a:latin typeface="Montserrat"/>
                <a:ea typeface="Montserrat"/>
                <a:cs typeface="Montserrat"/>
                <a:sym typeface="Montserrat"/>
              </a:rPr>
              <a:t>		JOIN movies M ON M.id = </a:t>
            </a:r>
            <a:r>
              <a:rPr lang="en-US" sz="1800" i="0" u="none" strike="noStrike" cap="none" dirty="0" err="1">
                <a:solidFill>
                  <a:schemeClr val="dk1"/>
                </a:solidFill>
                <a:latin typeface="Montserrat"/>
                <a:ea typeface="Montserrat"/>
                <a:cs typeface="Montserrat"/>
                <a:sym typeface="Montserrat"/>
              </a:rPr>
              <a:t>R.movie_id</a:t>
            </a:r>
            <a:endParaRPr sz="1800" i="0" u="none" strike="noStrike" cap="none" dirty="0">
              <a:solidFill>
                <a:schemeClr val="dk1"/>
              </a:solidFill>
              <a:latin typeface="Montserrat"/>
              <a:ea typeface="Montserrat"/>
              <a:cs typeface="Montserrat"/>
              <a:sym typeface="Montserrat"/>
            </a:endParaRPr>
          </a:p>
          <a:p>
            <a:pPr marL="457200" marR="0" lvl="1" indent="0" algn="l" rtl="0">
              <a:spcBef>
                <a:spcPts val="0"/>
              </a:spcBef>
              <a:spcAft>
                <a:spcPts val="0"/>
              </a:spcAft>
              <a:buNone/>
            </a:pPr>
            <a:endParaRPr sz="1800" i="0" u="none" strike="noStrike" cap="none" dirty="0">
              <a:solidFill>
                <a:schemeClr val="dk1"/>
              </a:solidFill>
              <a:latin typeface="Montserrat"/>
              <a:ea typeface="Montserrat"/>
              <a:cs typeface="Montserrat"/>
              <a:sym typeface="Montserrat"/>
            </a:endParaRPr>
          </a:p>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Then we can write</a:t>
            </a:r>
            <a:endParaRPr dirty="0">
              <a:latin typeface="Montserrat"/>
              <a:ea typeface="Montserrat"/>
              <a:cs typeface="Montserrat"/>
              <a:sym typeface="Montserrat"/>
            </a:endParaRPr>
          </a:p>
          <a:p>
            <a:pPr marL="457200" marR="0" lvl="1" indent="0" algn="l" rtl="0">
              <a:spcBef>
                <a:spcPts val="0"/>
              </a:spcBef>
              <a:spcAft>
                <a:spcPts val="0"/>
              </a:spcAft>
              <a:buNone/>
            </a:pPr>
            <a:endParaRPr sz="1800" i="0" u="none" strike="noStrike" cap="none" dirty="0">
              <a:solidFill>
                <a:schemeClr val="dk1"/>
              </a:solidFill>
              <a:latin typeface="Montserrat"/>
              <a:ea typeface="Montserrat"/>
              <a:cs typeface="Montserrat"/>
              <a:sym typeface="Montserrat"/>
            </a:endParaRPr>
          </a:p>
          <a:p>
            <a:pPr marL="0" marR="0" lvl="0" indent="0" algn="l" rtl="0">
              <a:spcBef>
                <a:spcPts val="0"/>
              </a:spcBef>
              <a:spcAft>
                <a:spcPts val="0"/>
              </a:spcAft>
              <a:buNone/>
            </a:pP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 </a:t>
            </a:r>
            <a:br>
              <a:rPr lang="en-US" sz="1800" dirty="0">
                <a:solidFill>
                  <a:schemeClr val="dk1"/>
                </a:solidFill>
                <a:latin typeface="Montserrat"/>
                <a:ea typeface="Montserrat"/>
                <a:cs typeface="Montserrat"/>
                <a:sym typeface="Montserrat"/>
              </a:rPr>
            </a:b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movies_all</a:t>
            </a:r>
            <a:br>
              <a:rPr lang="en-US" sz="1800" dirty="0">
                <a:solidFill>
                  <a:schemeClr val="dk1"/>
                </a:solidFill>
                <a:latin typeface="Montserrat"/>
                <a:ea typeface="Montserrat"/>
                <a:cs typeface="Montserrat"/>
                <a:sym typeface="Montserrat"/>
              </a:rPr>
            </a:br>
            <a:br>
              <a:rPr lang="en-US" sz="1800" dirty="0">
                <a:solidFill>
                  <a:schemeClr val="dk1"/>
                </a:solidFill>
                <a:latin typeface="Montserrat"/>
                <a:ea typeface="Montserrat"/>
                <a:cs typeface="Montserrat"/>
                <a:sym typeface="Montserrat"/>
              </a:rPr>
            </a:br>
            <a:r>
              <a:rPr lang="en-US" sz="1800" dirty="0">
                <a:solidFill>
                  <a:schemeClr val="dk1"/>
                </a:solidFill>
                <a:latin typeface="Montserrat"/>
                <a:ea typeface="Montserrat"/>
                <a:cs typeface="Montserrat"/>
                <a:sym typeface="Montserrat"/>
              </a:rPr>
              <a:t>to access the results of the query	</a:t>
            </a:r>
            <a:endParaRPr dirty="0">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1"/>
          <p:cNvSpPr/>
          <p:nvPr/>
        </p:nvSpPr>
        <p:spPr>
          <a:xfrm>
            <a:off x="1298863" y="1870362"/>
            <a:ext cx="7424304" cy="313928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chemeClr val="dk1"/>
                </a:solidFill>
                <a:latin typeface="Montserrat"/>
                <a:ea typeface="Montserrat"/>
                <a:cs typeface="Montserrat"/>
                <a:sym typeface="Montserrat"/>
              </a:rPr>
              <a:t>CREATE TEMPORARY TABLE </a:t>
            </a:r>
            <a:r>
              <a:rPr lang="en-US" sz="1800" dirty="0" err="1">
                <a:solidFill>
                  <a:schemeClr val="dk1"/>
                </a:solidFill>
                <a:latin typeface="Montserrat"/>
                <a:ea typeface="Montserrat"/>
                <a:cs typeface="Montserrat"/>
                <a:sym typeface="Montserrat"/>
              </a:rPr>
              <a:t>actor_stats</a:t>
            </a:r>
            <a:r>
              <a:rPr lang="en-US" sz="1800" dirty="0">
                <a:solidFill>
                  <a:schemeClr val="dk1"/>
                </a:solidFill>
                <a:latin typeface="Montserrat"/>
                <a:ea typeface="Montserrat"/>
                <a:cs typeface="Montserrat"/>
                <a:sym typeface="Montserrat"/>
              </a:rPr>
              <a:t> AS	</a:t>
            </a:r>
            <a:endParaRPr dirty="0">
              <a:latin typeface="Montserrat"/>
              <a:ea typeface="Montserrat"/>
              <a:cs typeface="Montserrat"/>
              <a:sym typeface="Montserrat"/>
            </a:endParaRPr>
          </a:p>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SELECT</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actor_id</a:t>
            </a:r>
            <a:r>
              <a:rPr lang="en-US" sz="1800" dirty="0">
                <a:solidFill>
                  <a:schemeClr val="dk1"/>
                </a:solidFill>
                <a:latin typeface="Montserrat"/>
                <a:ea typeface="Montserrat"/>
                <a:cs typeface="Montserrat"/>
                <a:sym typeface="Montserrat"/>
              </a:rPr>
              <a:t>, </a:t>
            </a:r>
            <a:endParaRPr dirty="0">
              <a:latin typeface="Montserrat"/>
              <a:ea typeface="Montserrat"/>
              <a:cs typeface="Montserrat"/>
              <a:sym typeface="Montserrat"/>
            </a:endParaRPr>
          </a:p>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		ROUND(AVG(rating),2) AS rating, </a:t>
            </a:r>
            <a:endParaRPr dirty="0">
              <a:latin typeface="Montserrat"/>
              <a:ea typeface="Montserrat"/>
              <a:cs typeface="Montserrat"/>
              <a:sym typeface="Montserrat"/>
            </a:endParaRPr>
          </a:p>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		COUNT(*) AS </a:t>
            </a:r>
            <a:r>
              <a:rPr lang="en-US" sz="1800" dirty="0" err="1">
                <a:solidFill>
                  <a:schemeClr val="dk1"/>
                </a:solidFill>
                <a:latin typeface="Montserrat"/>
                <a:ea typeface="Montserrat"/>
                <a:cs typeface="Montserrat"/>
                <a:sym typeface="Montserrat"/>
              </a:rPr>
              <a:t>num_movies</a:t>
            </a:r>
            <a:r>
              <a:rPr lang="en-US" sz="1800" dirty="0">
                <a:solidFill>
                  <a:schemeClr val="dk1"/>
                </a:solidFill>
                <a:latin typeface="Montserrat"/>
                <a:ea typeface="Montserrat"/>
                <a:cs typeface="Montserrat"/>
                <a:sym typeface="Montserrat"/>
              </a:rPr>
              <a:t>, </a:t>
            </a:r>
            <a:endParaRPr dirty="0">
              <a:latin typeface="Montserrat"/>
              <a:ea typeface="Montserrat"/>
              <a:cs typeface="Montserrat"/>
              <a:sym typeface="Montserrat"/>
            </a:endParaRPr>
          </a:p>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		COUNT(rating) AS </a:t>
            </a:r>
            <a:r>
              <a:rPr lang="en-US" sz="1800" dirty="0" err="1">
                <a:solidFill>
                  <a:schemeClr val="dk1"/>
                </a:solidFill>
                <a:latin typeface="Montserrat"/>
                <a:ea typeface="Montserrat"/>
                <a:cs typeface="Montserrat"/>
                <a:sym typeface="Montserrat"/>
              </a:rPr>
              <a:t>rated_movies</a:t>
            </a:r>
            <a:r>
              <a:rPr lang="en-US" sz="1800" dirty="0">
                <a:solidFill>
                  <a:schemeClr val="dk1"/>
                </a:solidFill>
                <a:latin typeface="Montserrat"/>
                <a:ea typeface="Montserrat"/>
                <a:cs typeface="Montserrat"/>
                <a:sym typeface="Montserrat"/>
              </a:rPr>
              <a:t>	</a:t>
            </a:r>
            <a:endParaRPr dirty="0">
              <a:latin typeface="Montserrat"/>
              <a:ea typeface="Montserrat"/>
              <a:cs typeface="Montserrat"/>
              <a:sym typeface="Montserrat"/>
            </a:endParaRPr>
          </a:p>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FROM</a:t>
            </a:r>
            <a:r>
              <a:rPr lang="en-US" sz="1800" dirty="0">
                <a:solidFill>
                  <a:schemeClr val="dk1"/>
                </a:solidFill>
                <a:latin typeface="Montserrat"/>
                <a:ea typeface="Montserrat"/>
                <a:cs typeface="Montserrat"/>
                <a:sym typeface="Montserrat"/>
              </a:rPr>
              <a:t> 	</a:t>
            </a:r>
            <a:r>
              <a:rPr lang="en-US" sz="1800" dirty="0" err="1">
                <a:solidFill>
                  <a:schemeClr val="dk1"/>
                </a:solidFill>
                <a:latin typeface="Montserrat"/>
                <a:ea typeface="Montserrat"/>
                <a:cs typeface="Montserrat"/>
                <a:sym typeface="Montserrat"/>
              </a:rPr>
              <a:t>movies_all</a:t>
            </a:r>
            <a:r>
              <a:rPr lang="en-US" sz="1800" dirty="0">
                <a:solidFill>
                  <a:schemeClr val="dk1"/>
                </a:solidFill>
                <a:latin typeface="Montserrat"/>
                <a:ea typeface="Montserrat"/>
                <a:cs typeface="Montserrat"/>
                <a:sym typeface="Montserrat"/>
              </a:rPr>
              <a:t>	</a:t>
            </a:r>
            <a:endParaRPr dirty="0">
              <a:latin typeface="Montserrat"/>
              <a:ea typeface="Montserrat"/>
              <a:cs typeface="Montserrat"/>
              <a:sym typeface="Montserrat"/>
            </a:endParaRPr>
          </a:p>
          <a:p>
            <a:pPr marL="0" marR="0" lvl="0" indent="0" algn="l" rtl="0">
              <a:spcBef>
                <a:spcPts val="0"/>
              </a:spcBef>
              <a:spcAft>
                <a:spcPts val="0"/>
              </a:spcAft>
              <a:buNone/>
            </a:pPr>
            <a:r>
              <a:rPr lang="en-US" sz="1800" dirty="0">
                <a:solidFill>
                  <a:schemeClr val="dk1"/>
                </a:solidFill>
                <a:latin typeface="Montserrat"/>
                <a:ea typeface="Montserrat"/>
                <a:cs typeface="Montserrat"/>
                <a:sym typeface="Montserrat"/>
              </a:rPr>
              <a:t>	</a:t>
            </a:r>
            <a:r>
              <a:rPr lang="en-US" sz="1800" b="1" dirty="0">
                <a:solidFill>
                  <a:schemeClr val="dk1"/>
                </a:solidFill>
                <a:latin typeface="Montserrat"/>
                <a:ea typeface="Montserrat"/>
                <a:cs typeface="Montserrat"/>
                <a:sym typeface="Montserrat"/>
              </a:rPr>
              <a:t>GROUP BY </a:t>
            </a:r>
            <a:r>
              <a:rPr lang="en-US" sz="1800" dirty="0" err="1">
                <a:solidFill>
                  <a:schemeClr val="dk1"/>
                </a:solidFill>
                <a:latin typeface="Montserrat"/>
                <a:ea typeface="Montserrat"/>
                <a:cs typeface="Montserrat"/>
                <a:sym typeface="Montserrat"/>
              </a:rPr>
              <a:t>actor_id</a:t>
            </a: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dirty="0">
              <a:solidFill>
                <a:schemeClr val="dk1"/>
              </a:solidFill>
              <a:latin typeface="Montserrat"/>
              <a:ea typeface="Montserrat"/>
              <a:cs typeface="Montserrat"/>
              <a:sym typeface="Montserrat"/>
            </a:endParaRPr>
          </a:p>
          <a:p>
            <a:pPr marL="0" marR="0" lvl="0" indent="0" algn="l" rtl="0">
              <a:spcBef>
                <a:spcPts val="0"/>
              </a:spcBef>
              <a:spcAft>
                <a:spcPts val="0"/>
              </a:spcAft>
              <a:buNone/>
            </a:pPr>
            <a:r>
              <a:rPr lang="en-US" sz="1800" b="1" dirty="0">
                <a:solidFill>
                  <a:schemeClr val="dk1"/>
                </a:solidFill>
                <a:latin typeface="Montserrat"/>
                <a:ea typeface="Montserrat"/>
                <a:cs typeface="Montserrat"/>
                <a:sym typeface="Montserrat"/>
              </a:rPr>
              <a:t>Practice</a:t>
            </a:r>
            <a:r>
              <a:rPr lang="en-US" sz="1800" dirty="0">
                <a:solidFill>
                  <a:schemeClr val="dk1"/>
                </a:solidFill>
                <a:latin typeface="Montserrat"/>
                <a:ea typeface="Montserrat"/>
                <a:cs typeface="Montserrat"/>
                <a:sym typeface="Montserrat"/>
              </a:rPr>
              <a:t>: Using the table above, find “great actors”. A “great actor” has a an average rating of 6.5 and above, and starred in at least 40 rated movies.</a:t>
            </a:r>
            <a:endParaRPr dirty="0">
              <a:latin typeface="Montserrat"/>
              <a:ea typeface="Montserrat"/>
              <a:cs typeface="Montserrat"/>
              <a:sym typeface="Montserrat"/>
            </a:endParaRPr>
          </a:p>
        </p:txBody>
      </p:sp>
      <p:sp>
        <p:nvSpPr>
          <p:cNvPr id="196" name="Google Shape;196;p11"/>
          <p:cNvSpPr/>
          <p:nvPr/>
        </p:nvSpPr>
        <p:spPr>
          <a:xfrm>
            <a:off x="386308" y="147496"/>
            <a:ext cx="7757379" cy="553998"/>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Building on top of “saved” queries</a:t>
            </a:r>
            <a:endParaRPr sz="3000" b="1">
              <a:solidFill>
                <a:srgbClr val="57068C"/>
              </a:solidFill>
              <a:latin typeface="Arimo"/>
              <a:ea typeface="Arimo"/>
              <a:cs typeface="Arimo"/>
              <a:sym typeface="Arim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12"/>
          <p:cNvSpPr/>
          <p:nvPr/>
        </p:nvSpPr>
        <p:spPr>
          <a:xfrm>
            <a:off x="386308" y="147496"/>
            <a:ext cx="7757379" cy="553998"/>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Further Practice</a:t>
            </a:r>
            <a:endParaRPr sz="3000" b="1">
              <a:solidFill>
                <a:srgbClr val="57068C"/>
              </a:solidFill>
              <a:latin typeface="Arimo"/>
              <a:ea typeface="Arimo"/>
              <a:cs typeface="Arimo"/>
              <a:sym typeface="Arimo"/>
            </a:endParaRPr>
          </a:p>
        </p:txBody>
      </p:sp>
      <p:sp>
        <p:nvSpPr>
          <p:cNvPr id="202" name="Google Shape;202;p12"/>
          <p:cNvSpPr/>
          <p:nvPr/>
        </p:nvSpPr>
        <p:spPr>
          <a:xfrm>
            <a:off x="469900" y="1324179"/>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03" name="Google Shape;203;p12"/>
          <p:cNvSpPr txBox="1"/>
          <p:nvPr/>
        </p:nvSpPr>
        <p:spPr>
          <a:xfrm>
            <a:off x="110532" y="1478067"/>
            <a:ext cx="8913000" cy="3417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Montserrat"/>
                <a:ea typeface="Montserrat"/>
                <a:cs typeface="Montserrat"/>
                <a:sym typeface="Montserrat"/>
              </a:rPr>
              <a:t>Longer example:</a:t>
            </a:r>
            <a:endParaRPr>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b="1">
                <a:solidFill>
                  <a:schemeClr val="dk1"/>
                </a:solidFill>
                <a:latin typeface="Montserrat"/>
                <a:ea typeface="Montserrat"/>
                <a:cs typeface="Montserrat"/>
                <a:sym typeface="Montserrat"/>
              </a:rPr>
              <a:t>Find the movies with at least 5 “great actors”. </a:t>
            </a:r>
            <a:endParaRPr>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i="0" u="none" strike="noStrike" cap="none">
                <a:solidFill>
                  <a:schemeClr val="dk1"/>
                </a:solidFill>
                <a:latin typeface="Montserrat"/>
                <a:ea typeface="Montserrat"/>
                <a:cs typeface="Montserrat"/>
                <a:sym typeface="Montserrat"/>
              </a:rPr>
              <a:t>A “great actor” has an average rating of 6.5 and above and starred in at least 40 rated movies.</a:t>
            </a:r>
            <a:endParaRPr>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i="1" u="none" strike="noStrike" cap="none">
                <a:solidFill>
                  <a:schemeClr val="dk1"/>
                </a:solidFill>
                <a:latin typeface="Montserrat"/>
                <a:ea typeface="Montserrat"/>
                <a:cs typeface="Montserrat"/>
                <a:sym typeface="Montserrat"/>
              </a:rPr>
              <a:t>Hints: </a:t>
            </a:r>
            <a:endParaRPr>
              <a:latin typeface="Montserrat"/>
              <a:ea typeface="Montserrat"/>
              <a:cs typeface="Montserrat"/>
              <a:sym typeface="Montserrat"/>
            </a:endParaRPr>
          </a:p>
          <a:p>
            <a:pPr marL="1200150" marR="0" lvl="2" indent="-285750" algn="l" rtl="0">
              <a:spcBef>
                <a:spcPts val="0"/>
              </a:spcBef>
              <a:spcAft>
                <a:spcPts val="0"/>
              </a:spcAft>
              <a:buClr>
                <a:schemeClr val="dk1"/>
              </a:buClr>
              <a:buSzPts val="1800"/>
              <a:buFont typeface="Montserrat"/>
              <a:buChar char="•"/>
            </a:pPr>
            <a:r>
              <a:rPr lang="en-US" sz="1800" i="1" u="none" strike="noStrike" cap="none">
                <a:solidFill>
                  <a:schemeClr val="dk1"/>
                </a:solidFill>
                <a:latin typeface="Montserrat"/>
                <a:ea typeface="Montserrat"/>
                <a:cs typeface="Montserrat"/>
                <a:sym typeface="Montserrat"/>
              </a:rPr>
              <a:t>Write a query that retrieves the “great actors” (there are 221 of them) and return their actor ids.</a:t>
            </a:r>
            <a:endParaRPr>
              <a:latin typeface="Montserrat"/>
              <a:ea typeface="Montserrat"/>
              <a:cs typeface="Montserrat"/>
              <a:sym typeface="Montserrat"/>
            </a:endParaRPr>
          </a:p>
          <a:p>
            <a:pPr marL="1200150" marR="0" lvl="2" indent="-285750" algn="l" rtl="0">
              <a:spcBef>
                <a:spcPts val="0"/>
              </a:spcBef>
              <a:spcAft>
                <a:spcPts val="0"/>
              </a:spcAft>
              <a:buClr>
                <a:schemeClr val="dk1"/>
              </a:buClr>
              <a:buSzPts val="1800"/>
              <a:buFont typeface="Montserrat"/>
              <a:buChar char="•"/>
            </a:pPr>
            <a:r>
              <a:rPr lang="en-US" sz="1800" i="1" u="none" strike="noStrike" cap="none">
                <a:solidFill>
                  <a:schemeClr val="dk1"/>
                </a:solidFill>
                <a:latin typeface="Montserrat"/>
                <a:ea typeface="Montserrat"/>
                <a:cs typeface="Montserrat"/>
                <a:sym typeface="Montserrat"/>
              </a:rPr>
              <a:t>Then write a query on roles, limiting your query to only include actors with ids in the list of “great actors” ids.</a:t>
            </a:r>
            <a:endParaRPr>
              <a:latin typeface="Montserrat"/>
              <a:ea typeface="Montserrat"/>
              <a:cs typeface="Montserrat"/>
              <a:sym typeface="Montserrat"/>
            </a:endParaRPr>
          </a:p>
          <a:p>
            <a:pPr marL="1200150" marR="0" lvl="2" indent="-285750" algn="l" rtl="0">
              <a:spcBef>
                <a:spcPts val="0"/>
              </a:spcBef>
              <a:spcAft>
                <a:spcPts val="0"/>
              </a:spcAft>
              <a:buClr>
                <a:schemeClr val="dk1"/>
              </a:buClr>
              <a:buSzPts val="1800"/>
              <a:buFont typeface="Montserrat"/>
              <a:buChar char="•"/>
            </a:pPr>
            <a:r>
              <a:rPr lang="en-US" sz="1800" i="1" u="none" strike="noStrike" cap="none">
                <a:solidFill>
                  <a:schemeClr val="dk1"/>
                </a:solidFill>
                <a:latin typeface="Montserrat"/>
                <a:ea typeface="Montserrat"/>
                <a:cs typeface="Montserrat"/>
                <a:sym typeface="Montserrat"/>
              </a:rPr>
              <a:t>Use GROUP BY to count the number of “great actors” for each movie and use HAVING to limit the results</a:t>
            </a:r>
            <a:endParaRPr>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
          <p:cNvSpPr/>
          <p:nvPr/>
        </p:nvSpPr>
        <p:spPr>
          <a:xfrm>
            <a:off x="269666" y="3105855"/>
            <a:ext cx="8604668" cy="646290"/>
          </a:xfrm>
          <a:prstGeom prst="rect">
            <a:avLst/>
          </a:prstGeom>
          <a:noFill/>
          <a:ln>
            <a:noFill/>
          </a:ln>
        </p:spPr>
        <p:txBody>
          <a:bodyPr spcFirstLastPara="1" wrap="square" lIns="45700" tIns="45700" rIns="45700" bIns="45700" anchor="ctr" anchorCtr="0">
            <a:spAutoFit/>
          </a:bodyPr>
          <a:lstStyle/>
          <a:p>
            <a:pPr marL="0" marR="0" lvl="0" indent="0" algn="ctr" rtl="0">
              <a:spcBef>
                <a:spcPts val="0"/>
              </a:spcBef>
              <a:spcAft>
                <a:spcPts val="0"/>
              </a:spcAft>
              <a:buNone/>
            </a:pPr>
            <a:r>
              <a:rPr lang="en-US" sz="3600" b="1" i="0" u="none" strike="noStrike" cap="none" dirty="0">
                <a:solidFill>
                  <a:srgbClr val="57068C"/>
                </a:solidFill>
                <a:latin typeface="Montserrat"/>
                <a:ea typeface="Montserrat"/>
                <a:cs typeface="Montserrat"/>
                <a:sym typeface="Montserrat"/>
              </a:rPr>
              <a:t>Longer Activities</a:t>
            </a:r>
            <a:endParaRPr sz="3600" b="1" i="0" u="none" strike="noStrike" cap="none" dirty="0">
              <a:solidFill>
                <a:srgbClr val="57068C"/>
              </a:solidFill>
              <a:latin typeface="Montserrat"/>
              <a:ea typeface="Montserrat"/>
              <a:cs typeface="Montserrat"/>
              <a:sym typeface="Montserrat"/>
            </a:endParaRPr>
          </a:p>
        </p:txBody>
      </p:sp>
    </p:spTree>
    <p:extLst>
      <p:ext uri="{BB962C8B-B14F-4D97-AF65-F5344CB8AC3E}">
        <p14:creationId xmlns:p14="http://schemas.microsoft.com/office/powerpoint/2010/main" val="28889253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3"/>
          <p:cNvSpPr/>
          <p:nvPr/>
        </p:nvSpPr>
        <p:spPr>
          <a:xfrm>
            <a:off x="386308" y="147496"/>
            <a:ext cx="7757379" cy="553957"/>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Arimo"/>
                <a:ea typeface="Arimo"/>
                <a:cs typeface="Arimo"/>
                <a:sym typeface="Arimo"/>
              </a:rPr>
              <a:t>Activity: Music Recommendations</a:t>
            </a:r>
            <a:endParaRPr sz="3000" b="1" dirty="0">
              <a:solidFill>
                <a:srgbClr val="57068C"/>
              </a:solidFill>
              <a:latin typeface="Arimo"/>
              <a:ea typeface="Arimo"/>
              <a:cs typeface="Arimo"/>
              <a:sym typeface="Arimo"/>
            </a:endParaRPr>
          </a:p>
        </p:txBody>
      </p:sp>
      <p:sp>
        <p:nvSpPr>
          <p:cNvPr id="209" name="Google Shape;209;p13"/>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10" name="Google Shape;210;p13"/>
          <p:cNvSpPr txBox="1"/>
          <p:nvPr/>
        </p:nvSpPr>
        <p:spPr>
          <a:xfrm>
            <a:off x="204550" y="1376725"/>
            <a:ext cx="8793900" cy="3754834"/>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Montserrat"/>
              <a:buChar char="•"/>
            </a:pPr>
            <a:r>
              <a:rPr lang="en-US" sz="2000" dirty="0">
                <a:solidFill>
                  <a:schemeClr val="dk1"/>
                </a:solidFill>
                <a:latin typeface="Montserrat"/>
                <a:ea typeface="Montserrat"/>
                <a:cs typeface="Montserrat"/>
                <a:sym typeface="Montserrat"/>
              </a:rPr>
              <a:t>We want to recommend music in the following style:</a:t>
            </a:r>
          </a:p>
          <a:p>
            <a:pPr lvl="1">
              <a:buClr>
                <a:schemeClr val="dk1"/>
              </a:buClr>
              <a:buSzPts val="1800"/>
            </a:pPr>
            <a:r>
              <a:rPr lang="en-US" sz="2000" dirty="0">
                <a:solidFill>
                  <a:schemeClr val="dk1"/>
                </a:solidFill>
                <a:latin typeface="Montserrat"/>
                <a:ea typeface="Montserrat"/>
                <a:cs typeface="Montserrat"/>
                <a:sym typeface="Montserrat"/>
              </a:rPr>
              <a:t>	</a:t>
            </a:r>
            <a:r>
              <a:rPr lang="en-US" sz="2000" b="1" i="1" dirty="0">
                <a:solidFill>
                  <a:schemeClr val="dk1"/>
                </a:solidFill>
                <a:latin typeface="Montserrat"/>
                <a:ea typeface="Montserrat"/>
                <a:cs typeface="Montserrat"/>
                <a:sym typeface="Montserrat"/>
              </a:rPr>
              <a:t>“People that like X also like Y”</a:t>
            </a:r>
            <a:endParaRPr sz="2000" b="1" i="1" dirty="0">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lang="en-US" sz="1800" b="1" dirty="0">
              <a:solidFill>
                <a:schemeClr val="dk1"/>
              </a:solidFill>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lang="en-US" sz="1800" b="1" dirty="0">
              <a:solidFill>
                <a:schemeClr val="dk1"/>
              </a:solidFill>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r>
              <a:rPr lang="en-US" sz="1800" b="1" dirty="0">
                <a:solidFill>
                  <a:schemeClr val="dk1"/>
                </a:solidFill>
                <a:latin typeface="Montserrat"/>
                <a:ea typeface="Montserrat"/>
                <a:cs typeface="Montserrat"/>
                <a:sym typeface="Montserrat"/>
              </a:rPr>
              <a:t>Questions to consider</a:t>
            </a:r>
            <a:endParaRPr sz="1800" b="1" dirty="0">
              <a:solidFill>
                <a:schemeClr val="dk1"/>
              </a:solidFill>
              <a:latin typeface="Montserrat"/>
              <a:ea typeface="Montserrat"/>
              <a:cs typeface="Montserrat"/>
              <a:sym typeface="Montserrat"/>
            </a:endParaRPr>
          </a:p>
          <a:p>
            <a:pPr marL="114300" marR="0" lvl="0" indent="0" algn="l" rtl="0">
              <a:spcBef>
                <a:spcPts val="0"/>
              </a:spcBef>
              <a:spcAft>
                <a:spcPts val="0"/>
              </a:spcAft>
              <a:buClr>
                <a:schemeClr val="dk1"/>
              </a:buClr>
              <a:buSzPts val="1800"/>
              <a:buFont typeface="Arial"/>
              <a:buNone/>
            </a:pPr>
            <a:endParaRPr sz="1800" dirty="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i="0" u="none" strike="noStrike" cap="none" dirty="0">
                <a:solidFill>
                  <a:schemeClr val="dk1"/>
                </a:solidFill>
                <a:latin typeface="Montserrat"/>
                <a:ea typeface="Montserrat"/>
                <a:cs typeface="Montserrat"/>
                <a:sym typeface="Montserrat"/>
              </a:rPr>
              <a:t>We can figure out </a:t>
            </a:r>
            <a:r>
              <a:rPr lang="en-US" sz="1800" dirty="0">
                <a:solidFill>
                  <a:schemeClr val="dk1"/>
                </a:solidFill>
                <a:latin typeface="Montserrat"/>
                <a:ea typeface="Montserrat"/>
                <a:cs typeface="Montserrat"/>
                <a:sym typeface="Montserrat"/>
              </a:rPr>
              <a:t>who are the people that like certain music X. Then, we find the most popular music among these people. Would that be enough?</a:t>
            </a:r>
          </a:p>
          <a:p>
            <a:pPr marL="285750" marR="0" lvl="0" indent="-285750" algn="l" rtl="0">
              <a:spcBef>
                <a:spcPts val="0"/>
              </a:spcBef>
              <a:spcAft>
                <a:spcPts val="0"/>
              </a:spcAft>
              <a:buClr>
                <a:schemeClr val="dk1"/>
              </a:buClr>
              <a:buSzPts val="1800"/>
              <a:buFont typeface="Montserrat"/>
              <a:buChar char="•"/>
            </a:pPr>
            <a:endParaRPr lang="en-US" sz="1800" i="0" u="none" strike="noStrike" cap="none" dirty="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endParaRPr sz="1800" i="0" u="none" strike="noStrike" cap="none" dirty="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endParaRPr sz="1800" dirty="0">
              <a:solidFill>
                <a:schemeClr val="dk1"/>
              </a:solidFill>
              <a:latin typeface="Montserrat"/>
              <a:ea typeface="Montserrat"/>
              <a:cs typeface="Montserrat"/>
              <a:sym typeface="Montserrat"/>
            </a:endParaRPr>
          </a:p>
        </p:txBody>
      </p:sp>
    </p:spTree>
    <p:extLst>
      <p:ext uri="{BB962C8B-B14F-4D97-AF65-F5344CB8AC3E}">
        <p14:creationId xmlns:p14="http://schemas.microsoft.com/office/powerpoint/2010/main" val="12271283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g12c30a3ea24_0_4"/>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dirty="0">
                <a:solidFill>
                  <a:srgbClr val="57068C"/>
                </a:solidFill>
                <a:latin typeface="Montserrat"/>
                <a:ea typeface="Montserrat"/>
                <a:cs typeface="Montserrat"/>
                <a:sym typeface="Montserrat"/>
              </a:rPr>
              <a:t>Motivating Example</a:t>
            </a:r>
            <a:endParaRPr dirty="0">
              <a:solidFill>
                <a:srgbClr val="57068C"/>
              </a:solidFill>
              <a:latin typeface="Montserrat"/>
              <a:ea typeface="Montserrat"/>
              <a:cs typeface="Montserrat"/>
              <a:sym typeface="Montserrat"/>
            </a:endParaRPr>
          </a:p>
        </p:txBody>
      </p:sp>
      <p:sp>
        <p:nvSpPr>
          <p:cNvPr id="100" name="Google Shape;100;g12c30a3ea24_0_4"/>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01" name="Google Shape;101;g12c30a3ea24_0_4"/>
          <p:cNvSpPr txBox="1"/>
          <p:nvPr/>
        </p:nvSpPr>
        <p:spPr>
          <a:xfrm>
            <a:off x="129440" y="1141940"/>
            <a:ext cx="4560114" cy="13233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dk1"/>
                </a:solidFill>
                <a:latin typeface="Calibri"/>
                <a:ea typeface="Calibri"/>
                <a:cs typeface="Calibri"/>
                <a:sym typeface="Calibri"/>
              </a:rPr>
              <a:t>Go to the Zillow database: </a:t>
            </a:r>
          </a:p>
          <a:p>
            <a:pPr marL="342900" marR="0" lvl="0" indent="-342900" algn="l" rtl="0">
              <a:spcBef>
                <a:spcPts val="0"/>
              </a:spcBef>
              <a:spcAft>
                <a:spcPts val="0"/>
              </a:spcAft>
              <a:buFont typeface="Arial" panose="020B0604020202020204" pitchFamily="34" charset="0"/>
              <a:buChar char="•"/>
            </a:pPr>
            <a:r>
              <a:rPr lang="en-US" sz="2000" dirty="0">
                <a:solidFill>
                  <a:schemeClr val="dk1"/>
                </a:solidFill>
                <a:latin typeface="Calibri"/>
                <a:ea typeface="Calibri"/>
                <a:cs typeface="Calibri"/>
                <a:sym typeface="Calibri"/>
              </a:rPr>
              <a:t>Singe table called “transactions,” </a:t>
            </a:r>
          </a:p>
          <a:p>
            <a:pPr marL="342900" marR="0" lvl="0" indent="-342900" algn="l" rtl="0">
              <a:spcBef>
                <a:spcPts val="0"/>
              </a:spcBef>
              <a:spcAft>
                <a:spcPts val="0"/>
              </a:spcAft>
              <a:buFont typeface="Arial" panose="020B0604020202020204" pitchFamily="34" charset="0"/>
              <a:buChar char="•"/>
            </a:pPr>
            <a:r>
              <a:rPr lang="en-US" sz="2000" dirty="0">
                <a:solidFill>
                  <a:schemeClr val="dk1"/>
                </a:solidFill>
                <a:latin typeface="Calibri"/>
                <a:ea typeface="Calibri"/>
                <a:cs typeface="Calibri"/>
                <a:sym typeface="Calibri"/>
              </a:rPr>
              <a:t>Five attributes: </a:t>
            </a:r>
            <a:r>
              <a:rPr lang="en-US" sz="2000" i="1" dirty="0">
                <a:solidFill>
                  <a:schemeClr val="dk1"/>
                </a:solidFill>
                <a:latin typeface="Calibri"/>
                <a:ea typeface="Calibri"/>
                <a:cs typeface="Calibri"/>
                <a:sym typeface="Calibri"/>
              </a:rPr>
              <a:t>id, state, city, street address, and market price</a:t>
            </a:r>
            <a:r>
              <a:rPr lang="en-US" sz="2000" dirty="0">
                <a:solidFill>
                  <a:schemeClr val="dk1"/>
                </a:solidFill>
                <a:latin typeface="Calibri"/>
                <a:ea typeface="Calibri"/>
                <a:cs typeface="Calibri"/>
                <a:sym typeface="Calibri"/>
              </a:rPr>
              <a:t>. </a:t>
            </a:r>
          </a:p>
        </p:txBody>
      </p:sp>
      <p:pic>
        <p:nvPicPr>
          <p:cNvPr id="5" name="Picture 4">
            <a:extLst>
              <a:ext uri="{FF2B5EF4-FFF2-40B4-BE49-F238E27FC236}">
                <a16:creationId xmlns:a16="http://schemas.microsoft.com/office/drawing/2014/main" id="{A0C4F848-FB71-5FF7-DEBB-FACAD247CB93}"/>
              </a:ext>
            </a:extLst>
          </p:cNvPr>
          <p:cNvPicPr>
            <a:picLocks noChangeAspect="1"/>
          </p:cNvPicPr>
          <p:nvPr/>
        </p:nvPicPr>
        <p:blipFill>
          <a:blip r:embed="rId5"/>
          <a:stretch>
            <a:fillRect/>
          </a:stretch>
        </p:blipFill>
        <p:spPr>
          <a:xfrm>
            <a:off x="4515754" y="1141940"/>
            <a:ext cx="4444971" cy="1192553"/>
          </a:xfrm>
          <a:prstGeom prst="rect">
            <a:avLst/>
          </a:prstGeom>
        </p:spPr>
      </p:pic>
      <p:sp>
        <p:nvSpPr>
          <p:cNvPr id="7" name="TextBox 6">
            <a:extLst>
              <a:ext uri="{FF2B5EF4-FFF2-40B4-BE49-F238E27FC236}">
                <a16:creationId xmlns:a16="http://schemas.microsoft.com/office/drawing/2014/main" id="{36E433C6-410F-E519-EFF9-230FBD0CAF8A}"/>
              </a:ext>
            </a:extLst>
          </p:cNvPr>
          <p:cNvSpPr txBox="1"/>
          <p:nvPr/>
        </p:nvSpPr>
        <p:spPr>
          <a:xfrm>
            <a:off x="332683" y="4611231"/>
            <a:ext cx="8366141" cy="2246769"/>
          </a:xfrm>
          <a:prstGeom prst="rect">
            <a:avLst/>
          </a:prstGeom>
          <a:noFill/>
        </p:spPr>
        <p:txBody>
          <a:bodyPr wrap="square">
            <a:spAutoFit/>
          </a:bodyPr>
          <a:lstStyle/>
          <a:p>
            <a:pPr marR="0" lvl="0" algn="l" rtl="0">
              <a:spcBef>
                <a:spcPts val="0"/>
              </a:spcBef>
              <a:spcAft>
                <a:spcPts val="0"/>
              </a:spcAft>
              <a:buClr>
                <a:schemeClr val="dk1"/>
              </a:buClr>
              <a:buSzPts val="1800"/>
            </a:pPr>
            <a:r>
              <a:rPr lang="en-US" sz="2000" dirty="0">
                <a:solidFill>
                  <a:schemeClr val="dk1"/>
                </a:solidFill>
                <a:latin typeface="Calibri"/>
                <a:ea typeface="Calibri"/>
                <a:cs typeface="Calibri"/>
                <a:sym typeface="Calibri"/>
              </a:rPr>
              <a:t>Tasks:</a:t>
            </a:r>
          </a:p>
          <a:p>
            <a:pPr marL="285750" marR="0" lvl="0" indent="-285750" algn="l" rtl="0">
              <a:spcBef>
                <a:spcPts val="0"/>
              </a:spcBef>
              <a:spcAft>
                <a:spcPts val="0"/>
              </a:spcAft>
              <a:buClr>
                <a:schemeClr val="dk1"/>
              </a:buClr>
              <a:buSzPts val="1800"/>
              <a:buFont typeface="Calibri"/>
              <a:buChar char="•"/>
            </a:pPr>
            <a:r>
              <a:rPr lang="en-US" sz="2000" dirty="0">
                <a:solidFill>
                  <a:schemeClr val="dk1"/>
                </a:solidFill>
                <a:latin typeface="Calibri"/>
                <a:ea typeface="Calibri"/>
                <a:cs typeface="Calibri"/>
                <a:sym typeface="Calibri"/>
              </a:rPr>
              <a:t>Compute the national average sale price across all houses in the database</a:t>
            </a:r>
          </a:p>
          <a:p>
            <a:pPr marL="285750" marR="0" lvl="0" indent="-285750" algn="l" rtl="0">
              <a:spcBef>
                <a:spcPts val="0"/>
              </a:spcBef>
              <a:spcAft>
                <a:spcPts val="0"/>
              </a:spcAft>
              <a:buClr>
                <a:schemeClr val="dk1"/>
              </a:buClr>
              <a:buSzPts val="1800"/>
              <a:buFont typeface="Calibri"/>
              <a:buChar char="•"/>
            </a:pPr>
            <a:r>
              <a:rPr lang="en-US" sz="2000" dirty="0">
                <a:solidFill>
                  <a:schemeClr val="dk1"/>
                </a:solidFill>
                <a:latin typeface="Calibri"/>
                <a:ea typeface="Calibri"/>
                <a:cs typeface="Calibri"/>
                <a:sym typeface="Calibri"/>
              </a:rPr>
              <a:t>List all cities and the average price of the houses in each city</a:t>
            </a:r>
          </a:p>
          <a:p>
            <a:pPr marL="285750" marR="0" lvl="0" indent="-285750" algn="l" rtl="0">
              <a:spcBef>
                <a:spcPts val="0"/>
              </a:spcBef>
              <a:spcAft>
                <a:spcPts val="0"/>
              </a:spcAft>
              <a:buClr>
                <a:schemeClr val="dk1"/>
              </a:buClr>
              <a:buSzPts val="1800"/>
              <a:buFont typeface="Calibri"/>
              <a:buChar char="•"/>
            </a:pPr>
            <a:r>
              <a:rPr lang="en-US" sz="2000" dirty="0">
                <a:solidFill>
                  <a:schemeClr val="dk1"/>
                </a:solidFill>
                <a:latin typeface="Calibri"/>
                <a:ea typeface="Calibri"/>
                <a:cs typeface="Calibri"/>
                <a:sym typeface="Calibri"/>
              </a:rPr>
              <a:t>List all cities and the average price of the houses for all cities where the average home price is above $550,122.52</a:t>
            </a:r>
          </a:p>
          <a:p>
            <a:pPr marL="285750" marR="0" lvl="0" indent="-285750" algn="l" rtl="0">
              <a:spcBef>
                <a:spcPts val="0"/>
              </a:spcBef>
              <a:spcAft>
                <a:spcPts val="0"/>
              </a:spcAft>
              <a:buClr>
                <a:schemeClr val="dk1"/>
              </a:buClr>
              <a:buSzPts val="1800"/>
              <a:buFont typeface="Calibri"/>
              <a:buChar char="•"/>
            </a:pPr>
            <a:r>
              <a:rPr lang="en-US" sz="2000" b="1" dirty="0">
                <a:solidFill>
                  <a:schemeClr val="dk1"/>
                </a:solidFill>
                <a:latin typeface="Calibri"/>
                <a:ea typeface="Calibri"/>
                <a:cs typeface="Calibri"/>
                <a:sym typeface="Calibri"/>
              </a:rPr>
              <a:t>List all cities and the average price of the houses for all cities where the average home price is above the national average</a:t>
            </a:r>
          </a:p>
        </p:txBody>
      </p:sp>
      <p:pic>
        <p:nvPicPr>
          <p:cNvPr id="9" name="Picture 8">
            <a:extLst>
              <a:ext uri="{FF2B5EF4-FFF2-40B4-BE49-F238E27FC236}">
                <a16:creationId xmlns:a16="http://schemas.microsoft.com/office/drawing/2014/main" id="{415BDAD2-2D11-B0B0-4643-33AC418F8F27}"/>
              </a:ext>
            </a:extLst>
          </p:cNvPr>
          <p:cNvPicPr>
            <a:picLocks noChangeAspect="1"/>
          </p:cNvPicPr>
          <p:nvPr/>
        </p:nvPicPr>
        <p:blipFill>
          <a:blip r:embed="rId6"/>
          <a:stretch>
            <a:fillRect/>
          </a:stretch>
        </p:blipFill>
        <p:spPr>
          <a:xfrm>
            <a:off x="1462969" y="2721816"/>
            <a:ext cx="6105570" cy="1924064"/>
          </a:xfrm>
          <a:prstGeom prst="rect">
            <a:avLst/>
          </a:prstGeom>
        </p:spPr>
      </p:pic>
      <p:pic>
        <p:nvPicPr>
          <p:cNvPr id="10" name="ElevenLabs_2023-10-18T15_31_31_Panos_ivc_s31_sb100_se0_m2">
            <a:hlinkClick r:id="" action="ppaction://media"/>
            <a:extLst>
              <a:ext uri="{FF2B5EF4-FFF2-40B4-BE49-F238E27FC236}">
                <a16:creationId xmlns:a16="http://schemas.microsoft.com/office/drawing/2014/main" id="{33DDA93A-CB88-B7B1-2ED8-A7D75E7821F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74000" y="119746"/>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81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3"/>
          <p:cNvSpPr/>
          <p:nvPr/>
        </p:nvSpPr>
        <p:spPr>
          <a:xfrm>
            <a:off x="386308" y="147496"/>
            <a:ext cx="7757379" cy="553957"/>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Arimo"/>
                <a:ea typeface="Arimo"/>
                <a:cs typeface="Arimo"/>
                <a:sym typeface="Arimo"/>
              </a:rPr>
              <a:t>Activity: Music Recommendations</a:t>
            </a:r>
            <a:endParaRPr sz="3000" b="1" dirty="0">
              <a:solidFill>
                <a:srgbClr val="57068C"/>
              </a:solidFill>
              <a:latin typeface="Arimo"/>
              <a:ea typeface="Arimo"/>
              <a:cs typeface="Arimo"/>
              <a:sym typeface="Arimo"/>
            </a:endParaRPr>
          </a:p>
        </p:txBody>
      </p:sp>
      <p:sp>
        <p:nvSpPr>
          <p:cNvPr id="209" name="Google Shape;209;p13"/>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10" name="Google Shape;210;p13"/>
          <p:cNvSpPr txBox="1"/>
          <p:nvPr/>
        </p:nvSpPr>
        <p:spPr>
          <a:xfrm>
            <a:off x="204550" y="1376725"/>
            <a:ext cx="8793900" cy="498594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Montserrat"/>
              <a:buChar char="•"/>
            </a:pPr>
            <a:r>
              <a:rPr lang="en-US" sz="2000" dirty="0">
                <a:solidFill>
                  <a:schemeClr val="dk1"/>
                </a:solidFill>
                <a:latin typeface="Montserrat" panose="00000500000000000000" pitchFamily="2" charset="0"/>
                <a:ea typeface="Montserrat"/>
                <a:cs typeface="Montserrat"/>
                <a:sym typeface="Montserrat"/>
              </a:rPr>
              <a:t>Music that is popular among fans of a certain band</a:t>
            </a:r>
          </a:p>
          <a:p>
            <a:pPr marL="285750" marR="0" lvl="0" indent="-285750" algn="l" rtl="0">
              <a:spcBef>
                <a:spcPts val="0"/>
              </a:spcBef>
              <a:spcAft>
                <a:spcPts val="0"/>
              </a:spcAft>
              <a:buClr>
                <a:schemeClr val="dk1"/>
              </a:buClr>
              <a:buSzPts val="1800"/>
              <a:buFont typeface="Montserrat"/>
              <a:buChar char="•"/>
            </a:pPr>
            <a:endParaRPr sz="1800" dirty="0">
              <a:solidFill>
                <a:schemeClr val="dk1"/>
              </a:solidFill>
              <a:latin typeface="Montserrat" panose="00000500000000000000" pitchFamily="2" charset="0"/>
              <a:ea typeface="Montserrat"/>
              <a:cs typeface="Montserrat"/>
              <a:sym typeface="Montserrat"/>
            </a:endParaRPr>
          </a:p>
          <a:p>
            <a:pPr algn="l" fontAlgn="ctr"/>
            <a:r>
              <a:rPr lang="en-US" sz="2000" b="0" i="0" dirty="0">
                <a:solidFill>
                  <a:srgbClr val="24292F"/>
                </a:solidFill>
                <a:effectLst/>
                <a:latin typeface="Montserrat" panose="00000500000000000000" pitchFamily="2" charset="0"/>
              </a:rPr>
              <a:t># Set the band that we are analyzing</a:t>
            </a:r>
          </a:p>
          <a:p>
            <a:pPr algn="l" fontAlgn="ctr"/>
            <a:r>
              <a:rPr lang="en-US" sz="2000" b="1" i="0" dirty="0">
                <a:solidFill>
                  <a:srgbClr val="24292F"/>
                </a:solidFill>
                <a:effectLst/>
                <a:latin typeface="Montserrat" panose="00000500000000000000" pitchFamily="2" charset="0"/>
              </a:rPr>
              <a:t>SET @band = 'Bon Jovi’;</a:t>
            </a:r>
            <a:endParaRPr lang="en-US" sz="2000" b="1" i="0" dirty="0">
              <a:solidFill>
                <a:schemeClr val="dk1"/>
              </a:solidFill>
              <a:effectLst/>
              <a:latin typeface="Montserrat" panose="00000500000000000000" pitchFamily="2" charset="0"/>
              <a:sym typeface="Montserrat"/>
            </a:endParaRPr>
          </a:p>
          <a:p>
            <a:pPr algn="l" fontAlgn="ctr"/>
            <a:endParaRPr lang="en-US" sz="2000" b="1" dirty="0">
              <a:solidFill>
                <a:schemeClr val="dk1"/>
              </a:solidFill>
              <a:latin typeface="Montserrat" panose="00000500000000000000" pitchFamily="2" charset="0"/>
              <a:ea typeface="Montserrat"/>
              <a:cs typeface="Montserrat"/>
              <a:sym typeface="Montserrat"/>
            </a:endParaRPr>
          </a:p>
          <a:p>
            <a:pPr algn="l" fontAlgn="ctr"/>
            <a:endParaRPr lang="en-US" sz="2000" b="1" dirty="0">
              <a:solidFill>
                <a:schemeClr val="dk1"/>
              </a:solidFill>
              <a:latin typeface="Montserrat" panose="00000500000000000000" pitchFamily="2" charset="0"/>
              <a:ea typeface="Montserrat"/>
              <a:cs typeface="Montserrat"/>
              <a:sym typeface="Montserrat"/>
            </a:endParaRPr>
          </a:p>
          <a:p>
            <a:pPr algn="l" fontAlgn="ctr"/>
            <a:r>
              <a:rPr lang="en-US" sz="2000" i="0" dirty="0">
                <a:solidFill>
                  <a:srgbClr val="24292F"/>
                </a:solidFill>
                <a:effectLst/>
                <a:latin typeface="Montserrat" panose="00000500000000000000" pitchFamily="2" charset="0"/>
              </a:rPr>
              <a:t>SELECT Music, </a:t>
            </a:r>
          </a:p>
          <a:p>
            <a:pPr algn="l" fontAlgn="ctr"/>
            <a:r>
              <a:rPr lang="en-US" sz="2000" i="0" dirty="0">
                <a:solidFill>
                  <a:srgbClr val="24292F"/>
                </a:solidFill>
                <a:effectLst/>
                <a:latin typeface="Montserrat" panose="00000500000000000000" pitchFamily="2" charset="0"/>
              </a:rPr>
              <a:t>	COUNT(DISTINCT </a:t>
            </a:r>
            <a:r>
              <a:rPr lang="en-US" sz="2000" i="0" dirty="0" err="1">
                <a:solidFill>
                  <a:srgbClr val="24292F"/>
                </a:solidFill>
                <a:effectLst/>
                <a:latin typeface="Montserrat" panose="00000500000000000000" pitchFamily="2" charset="0"/>
              </a:rPr>
              <a:t>ProfileID</a:t>
            </a:r>
            <a:r>
              <a:rPr lang="en-US" sz="2000" i="0" dirty="0">
                <a:solidFill>
                  <a:srgbClr val="24292F"/>
                </a:solidFill>
                <a:effectLst/>
                <a:latin typeface="Montserrat" panose="00000500000000000000" pitchFamily="2" charset="0"/>
              </a:rPr>
              <a:t>) AS </a:t>
            </a:r>
            <a:r>
              <a:rPr lang="en-US" sz="2000" i="0" dirty="0" err="1">
                <a:solidFill>
                  <a:srgbClr val="24292F"/>
                </a:solidFill>
                <a:effectLst/>
                <a:latin typeface="Montserrat" panose="00000500000000000000" pitchFamily="2" charset="0"/>
              </a:rPr>
              <a:t>cnt</a:t>
            </a:r>
            <a:endParaRPr lang="en-US" sz="2000" i="0" dirty="0">
              <a:solidFill>
                <a:srgbClr val="24292F"/>
              </a:solidFill>
              <a:effectLst/>
              <a:latin typeface="Montserrat" panose="00000500000000000000" pitchFamily="2" charset="0"/>
            </a:endParaRPr>
          </a:p>
          <a:p>
            <a:pPr algn="l" fontAlgn="ctr"/>
            <a:r>
              <a:rPr lang="en-US" sz="2000" i="0" dirty="0">
                <a:solidFill>
                  <a:srgbClr val="24292F"/>
                </a:solidFill>
                <a:effectLst/>
                <a:latin typeface="Montserrat" panose="00000500000000000000" pitchFamily="2" charset="0"/>
              </a:rPr>
              <a:t>FROM </a:t>
            </a:r>
            <a:r>
              <a:rPr lang="en-US" sz="2000" i="0" dirty="0" err="1">
                <a:solidFill>
                  <a:srgbClr val="24292F"/>
                </a:solidFill>
                <a:effectLst/>
                <a:latin typeface="Montserrat" panose="00000500000000000000" pitchFamily="2" charset="0"/>
              </a:rPr>
              <a:t>FavoriteMusic</a:t>
            </a:r>
            <a:endParaRPr lang="en-US" sz="2000" i="0" dirty="0">
              <a:solidFill>
                <a:srgbClr val="24292F"/>
              </a:solidFill>
              <a:effectLst/>
              <a:latin typeface="Montserrat" panose="00000500000000000000" pitchFamily="2" charset="0"/>
            </a:endParaRPr>
          </a:p>
          <a:p>
            <a:pPr algn="l" fontAlgn="ctr"/>
            <a:r>
              <a:rPr lang="en-US" sz="2000" b="1" i="0" dirty="0">
                <a:solidFill>
                  <a:srgbClr val="24292F"/>
                </a:solidFill>
                <a:effectLst/>
                <a:latin typeface="Montserrat" panose="00000500000000000000" pitchFamily="2" charset="0"/>
              </a:rPr>
              <a:t>WHERE </a:t>
            </a:r>
            <a:r>
              <a:rPr lang="en-US" sz="2000" b="1" i="0" dirty="0" err="1">
                <a:solidFill>
                  <a:srgbClr val="24292F"/>
                </a:solidFill>
                <a:effectLst/>
                <a:latin typeface="Montserrat" panose="00000500000000000000" pitchFamily="2" charset="0"/>
              </a:rPr>
              <a:t>ProfileID</a:t>
            </a:r>
            <a:r>
              <a:rPr lang="en-US" sz="2000" b="1" i="0" dirty="0">
                <a:solidFill>
                  <a:srgbClr val="24292F"/>
                </a:solidFill>
                <a:effectLst/>
                <a:latin typeface="Montserrat" panose="00000500000000000000" pitchFamily="2" charset="0"/>
              </a:rPr>
              <a:t> IN (</a:t>
            </a:r>
          </a:p>
          <a:p>
            <a:pPr algn="l" fontAlgn="ctr"/>
            <a:r>
              <a:rPr lang="en-US" sz="2000" b="1" i="0" dirty="0">
                <a:solidFill>
                  <a:srgbClr val="24292F"/>
                </a:solidFill>
                <a:effectLst/>
                <a:latin typeface="Montserrat" panose="00000500000000000000" pitchFamily="2" charset="0"/>
              </a:rPr>
              <a:t>	SELECT </a:t>
            </a:r>
            <a:r>
              <a:rPr lang="en-US" sz="2000" b="1" i="0" dirty="0" err="1">
                <a:solidFill>
                  <a:srgbClr val="24292F"/>
                </a:solidFill>
                <a:effectLst/>
                <a:latin typeface="Montserrat" panose="00000500000000000000" pitchFamily="2" charset="0"/>
              </a:rPr>
              <a:t>ProfileID</a:t>
            </a:r>
            <a:r>
              <a:rPr lang="en-US" sz="2000" b="1" i="0" dirty="0">
                <a:solidFill>
                  <a:srgbClr val="24292F"/>
                </a:solidFill>
                <a:effectLst/>
                <a:latin typeface="Montserrat" panose="00000500000000000000" pitchFamily="2" charset="0"/>
              </a:rPr>
              <a:t> </a:t>
            </a:r>
          </a:p>
          <a:p>
            <a:pPr algn="l" fontAlgn="ctr"/>
            <a:r>
              <a:rPr lang="en-US" sz="2000" b="1" i="0" dirty="0">
                <a:solidFill>
                  <a:srgbClr val="24292F"/>
                </a:solidFill>
                <a:effectLst/>
                <a:latin typeface="Montserrat" panose="00000500000000000000" pitchFamily="2" charset="0"/>
              </a:rPr>
              <a:t>	FROM </a:t>
            </a:r>
            <a:r>
              <a:rPr lang="en-US" sz="2000" b="1" i="0" dirty="0" err="1">
                <a:solidFill>
                  <a:srgbClr val="24292F"/>
                </a:solidFill>
                <a:effectLst/>
                <a:latin typeface="Montserrat" panose="00000500000000000000" pitchFamily="2" charset="0"/>
              </a:rPr>
              <a:t>FavoriteMusic</a:t>
            </a:r>
            <a:endParaRPr lang="en-US" sz="2000" b="1" i="0" dirty="0">
              <a:solidFill>
                <a:srgbClr val="24292F"/>
              </a:solidFill>
              <a:effectLst/>
              <a:latin typeface="Montserrat" panose="00000500000000000000" pitchFamily="2" charset="0"/>
            </a:endParaRPr>
          </a:p>
          <a:p>
            <a:pPr algn="l" fontAlgn="ctr"/>
            <a:r>
              <a:rPr lang="en-US" sz="2000" b="1" i="0" dirty="0">
                <a:solidFill>
                  <a:srgbClr val="24292F"/>
                </a:solidFill>
                <a:effectLst/>
                <a:latin typeface="Montserrat" panose="00000500000000000000" pitchFamily="2" charset="0"/>
              </a:rPr>
              <a:t>	WHERE Music = @band</a:t>
            </a:r>
          </a:p>
          <a:p>
            <a:pPr algn="l" fontAlgn="ctr"/>
            <a:r>
              <a:rPr lang="en-US" sz="2000" b="1" i="0" dirty="0">
                <a:solidFill>
                  <a:srgbClr val="24292F"/>
                </a:solidFill>
                <a:effectLst/>
                <a:latin typeface="Montserrat" panose="00000500000000000000" pitchFamily="2" charset="0"/>
              </a:rPr>
              <a:t>)</a:t>
            </a:r>
          </a:p>
          <a:p>
            <a:pPr algn="l" fontAlgn="ctr"/>
            <a:r>
              <a:rPr lang="en-US" sz="2000" i="0" dirty="0">
                <a:solidFill>
                  <a:srgbClr val="24292F"/>
                </a:solidFill>
                <a:effectLst/>
                <a:latin typeface="Montserrat" panose="00000500000000000000" pitchFamily="2" charset="0"/>
              </a:rPr>
              <a:t>GROUP BY Music</a:t>
            </a:r>
          </a:p>
          <a:p>
            <a:pPr algn="l" fontAlgn="ctr"/>
            <a:r>
              <a:rPr lang="en-US" sz="2000" i="0" dirty="0">
                <a:solidFill>
                  <a:srgbClr val="24292F"/>
                </a:solidFill>
                <a:effectLst/>
                <a:latin typeface="Montserrat" panose="00000500000000000000" pitchFamily="2" charset="0"/>
              </a:rPr>
              <a:t>ORDER BY perc DESC;</a:t>
            </a:r>
          </a:p>
        </p:txBody>
      </p:sp>
    </p:spTree>
    <p:extLst>
      <p:ext uri="{BB962C8B-B14F-4D97-AF65-F5344CB8AC3E}">
        <p14:creationId xmlns:p14="http://schemas.microsoft.com/office/powerpoint/2010/main" val="15975154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3"/>
          <p:cNvSpPr/>
          <p:nvPr/>
        </p:nvSpPr>
        <p:spPr>
          <a:xfrm>
            <a:off x="386308" y="147496"/>
            <a:ext cx="7757379" cy="553957"/>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Arimo"/>
                <a:ea typeface="Arimo"/>
                <a:cs typeface="Arimo"/>
                <a:sym typeface="Arimo"/>
              </a:rPr>
              <a:t>Activity: Music Recommendations</a:t>
            </a:r>
            <a:endParaRPr sz="3000" b="1" dirty="0">
              <a:solidFill>
                <a:srgbClr val="57068C"/>
              </a:solidFill>
              <a:latin typeface="Arimo"/>
              <a:ea typeface="Arimo"/>
              <a:cs typeface="Arimo"/>
              <a:sym typeface="Arimo"/>
            </a:endParaRPr>
          </a:p>
        </p:txBody>
      </p:sp>
      <p:sp>
        <p:nvSpPr>
          <p:cNvPr id="209" name="Google Shape;209;p13"/>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10" name="Google Shape;210;p13"/>
          <p:cNvSpPr txBox="1"/>
          <p:nvPr/>
        </p:nvSpPr>
        <p:spPr>
          <a:xfrm>
            <a:off x="204550" y="1376725"/>
            <a:ext cx="8793900" cy="255450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Montserrat"/>
              <a:buChar char="•"/>
            </a:pPr>
            <a:r>
              <a:rPr lang="en-US" sz="2000" dirty="0">
                <a:solidFill>
                  <a:schemeClr val="dk1"/>
                </a:solidFill>
                <a:latin typeface="Montserrat" panose="00000500000000000000" pitchFamily="2" charset="0"/>
                <a:ea typeface="Montserrat"/>
                <a:cs typeface="Montserrat"/>
                <a:sym typeface="Montserrat"/>
              </a:rPr>
              <a:t>Our recommendations are a bit trivial. We </a:t>
            </a:r>
            <a:r>
              <a:rPr lang="en-US" sz="2000" b="1" i="1" dirty="0">
                <a:solidFill>
                  <a:schemeClr val="dk1"/>
                </a:solidFill>
                <a:latin typeface="Montserrat" panose="00000500000000000000" pitchFamily="2" charset="0"/>
                <a:ea typeface="Montserrat"/>
                <a:cs typeface="Montserrat"/>
                <a:sym typeface="Montserrat"/>
              </a:rPr>
              <a:t>mainly</a:t>
            </a:r>
            <a:r>
              <a:rPr lang="en-US" sz="2000" dirty="0">
                <a:solidFill>
                  <a:schemeClr val="dk1"/>
                </a:solidFill>
                <a:latin typeface="Montserrat" panose="00000500000000000000" pitchFamily="2" charset="0"/>
                <a:ea typeface="Montserrat"/>
                <a:cs typeface="Montserrat"/>
                <a:sym typeface="Montserrat"/>
              </a:rPr>
              <a:t> recommend bands that are also popular in the overall population.</a:t>
            </a:r>
          </a:p>
          <a:p>
            <a:pPr marL="285750" marR="0" lvl="0" indent="-285750" algn="l" rtl="0">
              <a:spcBef>
                <a:spcPts val="0"/>
              </a:spcBef>
              <a:spcAft>
                <a:spcPts val="0"/>
              </a:spcAft>
              <a:buClr>
                <a:schemeClr val="dk1"/>
              </a:buClr>
              <a:buSzPts val="1800"/>
              <a:buFont typeface="Montserrat"/>
              <a:buChar char="•"/>
            </a:pPr>
            <a:r>
              <a:rPr lang="en-US" sz="2000" dirty="0">
                <a:solidFill>
                  <a:schemeClr val="dk1"/>
                </a:solidFill>
                <a:latin typeface="Montserrat" panose="00000500000000000000" pitchFamily="2" charset="0"/>
                <a:ea typeface="Montserrat"/>
                <a:cs typeface="Montserrat"/>
                <a:sym typeface="Montserrat"/>
              </a:rPr>
              <a:t>We need to recommend songs that are </a:t>
            </a:r>
            <a:r>
              <a:rPr lang="en-US" sz="2000" b="1" i="1" dirty="0">
                <a:solidFill>
                  <a:schemeClr val="dk1"/>
                </a:solidFill>
                <a:latin typeface="Montserrat" panose="00000500000000000000" pitchFamily="2" charset="0"/>
                <a:ea typeface="Montserrat"/>
                <a:cs typeface="Montserrat"/>
                <a:sym typeface="Montserrat"/>
              </a:rPr>
              <a:t>more popular</a:t>
            </a:r>
            <a:r>
              <a:rPr lang="en-US" sz="2000" i="1" dirty="0">
                <a:solidFill>
                  <a:schemeClr val="dk1"/>
                </a:solidFill>
                <a:latin typeface="Montserrat" panose="00000500000000000000" pitchFamily="2" charset="0"/>
                <a:ea typeface="Montserrat"/>
                <a:cs typeface="Montserrat"/>
                <a:sym typeface="Montserrat"/>
              </a:rPr>
              <a:t> </a:t>
            </a:r>
            <a:r>
              <a:rPr lang="en-US" sz="2000" dirty="0">
                <a:solidFill>
                  <a:schemeClr val="dk1"/>
                </a:solidFill>
                <a:latin typeface="Montserrat" panose="00000500000000000000" pitchFamily="2" charset="0"/>
                <a:ea typeface="Montserrat"/>
                <a:cs typeface="Montserrat"/>
                <a:sym typeface="Montserrat"/>
              </a:rPr>
              <a:t>among the band fans compared to the popularity in the overall population.		</a:t>
            </a:r>
          </a:p>
          <a:p>
            <a:pPr marL="285750" lvl="3" indent="-285750">
              <a:buClr>
                <a:schemeClr val="dk1"/>
              </a:buClr>
              <a:buSzPts val="1800"/>
              <a:buFont typeface="Montserrat"/>
              <a:buChar char="•"/>
            </a:pPr>
            <a:r>
              <a:rPr lang="en-US" sz="2000" b="1" i="1" dirty="0">
                <a:solidFill>
                  <a:schemeClr val="dk1"/>
                </a:solidFill>
                <a:latin typeface="Montserrat" panose="00000500000000000000" pitchFamily="2" charset="0"/>
                <a:ea typeface="Montserrat"/>
                <a:cs typeface="Montserrat"/>
                <a:sym typeface="Montserrat"/>
              </a:rPr>
              <a:t>How do we measure the “more popular”?</a:t>
            </a:r>
          </a:p>
          <a:p>
            <a:pPr marL="285750" lvl="2" indent="-285750">
              <a:buClr>
                <a:schemeClr val="dk1"/>
              </a:buClr>
              <a:buSzPts val="1800"/>
              <a:buFont typeface="Montserrat"/>
              <a:buChar char="•"/>
            </a:pPr>
            <a:endParaRPr lang="en-US" sz="2000" b="1" i="1" dirty="0">
              <a:solidFill>
                <a:srgbClr val="24292F"/>
              </a:solidFill>
              <a:latin typeface="Montserrat" panose="00000500000000000000" pitchFamily="2" charset="0"/>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endParaRPr lang="en-US" sz="2000" dirty="0">
              <a:solidFill>
                <a:schemeClr val="dk1"/>
              </a:solidFill>
              <a:latin typeface="Montserrat" panose="00000500000000000000" pitchFamily="2" charset="0"/>
              <a:ea typeface="Montserrat"/>
              <a:cs typeface="Montserrat"/>
              <a:sym typeface="Montserrat"/>
            </a:endParaRPr>
          </a:p>
        </p:txBody>
      </p:sp>
    </p:spTree>
    <p:extLst>
      <p:ext uri="{BB962C8B-B14F-4D97-AF65-F5344CB8AC3E}">
        <p14:creationId xmlns:p14="http://schemas.microsoft.com/office/powerpoint/2010/main" val="11656591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3"/>
          <p:cNvSpPr/>
          <p:nvPr/>
        </p:nvSpPr>
        <p:spPr>
          <a:xfrm>
            <a:off x="386308" y="147496"/>
            <a:ext cx="7757379" cy="553957"/>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Arimo"/>
                <a:ea typeface="Arimo"/>
                <a:cs typeface="Arimo"/>
                <a:sym typeface="Arimo"/>
              </a:rPr>
              <a:t>Activity: Music Recommendations</a:t>
            </a:r>
            <a:endParaRPr sz="3000" b="1" dirty="0">
              <a:solidFill>
                <a:srgbClr val="57068C"/>
              </a:solidFill>
              <a:latin typeface="Arimo"/>
              <a:ea typeface="Arimo"/>
              <a:cs typeface="Arimo"/>
              <a:sym typeface="Arimo"/>
            </a:endParaRPr>
          </a:p>
        </p:txBody>
      </p:sp>
      <p:sp>
        <p:nvSpPr>
          <p:cNvPr id="209" name="Google Shape;209;p13"/>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10" name="Google Shape;210;p13"/>
          <p:cNvSpPr txBox="1"/>
          <p:nvPr/>
        </p:nvSpPr>
        <p:spPr>
          <a:xfrm>
            <a:off x="204550" y="1376725"/>
            <a:ext cx="8793900" cy="4339609"/>
          </a:xfrm>
          <a:prstGeom prst="rect">
            <a:avLst/>
          </a:prstGeom>
          <a:noFill/>
          <a:ln>
            <a:noFill/>
          </a:ln>
        </p:spPr>
        <p:txBody>
          <a:bodyPr spcFirstLastPara="1" wrap="square" lIns="91425" tIns="45700" rIns="91425" bIns="45700" anchor="t" anchorCtr="0">
            <a:spAutoFit/>
          </a:bodyPr>
          <a:lstStyle/>
          <a:p>
            <a:pPr marL="285750" lvl="3" indent="-285750">
              <a:buClr>
                <a:schemeClr val="dk1"/>
              </a:buClr>
              <a:buSzPts val="1800"/>
              <a:buFont typeface="Montserrat"/>
              <a:buChar char="•"/>
            </a:pPr>
            <a:r>
              <a:rPr lang="en-US" sz="2400" b="1" i="1" dirty="0">
                <a:solidFill>
                  <a:schemeClr val="dk1"/>
                </a:solidFill>
                <a:latin typeface="Montserrat" panose="00000500000000000000" pitchFamily="2" charset="0"/>
                <a:ea typeface="Montserrat"/>
                <a:cs typeface="Montserrat"/>
                <a:sym typeface="Montserrat"/>
              </a:rPr>
              <a:t>How do we measure “more popular”?</a:t>
            </a:r>
          </a:p>
          <a:p>
            <a:pPr marL="285750" lvl="2" indent="-285750">
              <a:buClr>
                <a:schemeClr val="dk1"/>
              </a:buClr>
              <a:buSzPts val="1800"/>
              <a:buFont typeface="Montserrat"/>
              <a:buChar char="•"/>
            </a:pPr>
            <a:endParaRPr lang="en-US" sz="1600" b="1" i="1" dirty="0">
              <a:solidFill>
                <a:srgbClr val="24292F"/>
              </a:solidFill>
              <a:latin typeface="Montserrat" panose="00000500000000000000" pitchFamily="2" charset="0"/>
              <a:ea typeface="Montserrat"/>
              <a:cs typeface="Montserrat"/>
              <a:sym typeface="Montserrat"/>
            </a:endParaRPr>
          </a:p>
          <a:p>
            <a:pPr algn="l" fontAlgn="ctr"/>
            <a:r>
              <a:rPr lang="en-US" sz="2000" b="0" i="0" dirty="0">
                <a:solidFill>
                  <a:srgbClr val="24292F"/>
                </a:solidFill>
                <a:effectLst/>
                <a:latin typeface="Montserrat" panose="00000500000000000000" pitchFamily="2" charset="0"/>
              </a:rPr>
              <a:t># Store the number of people that have liked (any) music</a:t>
            </a:r>
          </a:p>
          <a:p>
            <a:pPr algn="l" fontAlgn="ctr"/>
            <a:r>
              <a:rPr lang="en-US" sz="2000" b="0" i="0" dirty="0">
                <a:solidFill>
                  <a:srgbClr val="24292F"/>
                </a:solidFill>
                <a:effectLst/>
                <a:latin typeface="Montserrat" panose="00000500000000000000" pitchFamily="2" charset="0"/>
              </a:rPr>
              <a:t>SET @allmusicfans = </a:t>
            </a:r>
          </a:p>
          <a:p>
            <a:pPr algn="l" fontAlgn="ctr"/>
            <a:r>
              <a:rPr lang="en-US" sz="2000" dirty="0">
                <a:solidFill>
                  <a:srgbClr val="24292F"/>
                </a:solidFill>
                <a:latin typeface="Montserrat" panose="00000500000000000000" pitchFamily="2" charset="0"/>
              </a:rPr>
              <a:t>	</a:t>
            </a:r>
            <a:r>
              <a:rPr lang="en-US" sz="2000" b="0" i="0" dirty="0">
                <a:solidFill>
                  <a:srgbClr val="24292F"/>
                </a:solidFill>
                <a:effectLst/>
                <a:latin typeface="Montserrat" panose="00000500000000000000" pitchFamily="2" charset="0"/>
              </a:rPr>
              <a:t>(SELECT COUNT(DISTINCT </a:t>
            </a:r>
            <a:r>
              <a:rPr lang="en-US" sz="2000" b="0" i="0" dirty="0" err="1">
                <a:solidFill>
                  <a:srgbClr val="24292F"/>
                </a:solidFill>
                <a:effectLst/>
                <a:latin typeface="Montserrat" panose="00000500000000000000" pitchFamily="2" charset="0"/>
              </a:rPr>
              <a:t>ProfileID</a:t>
            </a:r>
            <a:r>
              <a:rPr lang="en-US" sz="2000" b="0" i="0" dirty="0">
                <a:solidFill>
                  <a:srgbClr val="24292F"/>
                </a:solidFill>
                <a:effectLst/>
                <a:latin typeface="Montserrat" panose="00000500000000000000" pitchFamily="2" charset="0"/>
              </a:rPr>
              <a:t>) FROM </a:t>
            </a:r>
            <a:r>
              <a:rPr lang="en-US" sz="2000" b="0" i="0" dirty="0" err="1">
                <a:solidFill>
                  <a:srgbClr val="24292F"/>
                </a:solidFill>
                <a:effectLst/>
                <a:latin typeface="Montserrat" panose="00000500000000000000" pitchFamily="2" charset="0"/>
              </a:rPr>
              <a:t>FavoriteMusic</a:t>
            </a:r>
            <a:r>
              <a:rPr lang="en-US" sz="2000" b="0" i="0" dirty="0">
                <a:solidFill>
                  <a:srgbClr val="24292F"/>
                </a:solidFill>
                <a:effectLst/>
                <a:latin typeface="Montserrat" panose="00000500000000000000" pitchFamily="2" charset="0"/>
              </a:rPr>
              <a:t>);</a:t>
            </a:r>
          </a:p>
          <a:p>
            <a:pPr algn="l" fontAlgn="ctr"/>
            <a:endParaRPr lang="en-US" sz="2000" b="0" i="0" dirty="0">
              <a:solidFill>
                <a:srgbClr val="24292F"/>
              </a:solidFill>
              <a:effectLst/>
              <a:latin typeface="Montserrat" panose="00000500000000000000" pitchFamily="2" charset="0"/>
            </a:endParaRPr>
          </a:p>
          <a:p>
            <a:pPr algn="l" fontAlgn="ctr"/>
            <a:r>
              <a:rPr lang="en-US" sz="2000" b="0" i="0" dirty="0">
                <a:solidFill>
                  <a:srgbClr val="24292F"/>
                </a:solidFill>
                <a:effectLst/>
                <a:latin typeface="Montserrat" panose="00000500000000000000" pitchFamily="2" charset="0"/>
              </a:rPr>
              <a:t>CREATE TEMPORARY TABLE </a:t>
            </a:r>
            <a:r>
              <a:rPr lang="en-US" sz="2000" b="0" i="0" dirty="0" err="1">
                <a:solidFill>
                  <a:srgbClr val="24292F"/>
                </a:solidFill>
                <a:effectLst/>
                <a:latin typeface="Montserrat" panose="00000500000000000000" pitchFamily="2" charset="0"/>
              </a:rPr>
              <a:t>MusicPreferences</a:t>
            </a:r>
            <a:r>
              <a:rPr lang="en-US" sz="2000" b="0" i="0" dirty="0">
                <a:solidFill>
                  <a:srgbClr val="24292F"/>
                </a:solidFill>
                <a:effectLst/>
                <a:latin typeface="Montserrat" panose="00000500000000000000" pitchFamily="2" charset="0"/>
              </a:rPr>
              <a:t> AS</a:t>
            </a:r>
          </a:p>
          <a:p>
            <a:pPr algn="l" fontAlgn="ctr"/>
            <a:r>
              <a:rPr lang="en-US" sz="2000" b="0" i="0" dirty="0">
                <a:solidFill>
                  <a:srgbClr val="24292F"/>
                </a:solidFill>
                <a:effectLst/>
                <a:latin typeface="Montserrat" panose="00000500000000000000" pitchFamily="2" charset="0"/>
              </a:rPr>
              <a:t>SELECT Music, </a:t>
            </a:r>
          </a:p>
          <a:p>
            <a:pPr fontAlgn="ctr"/>
            <a:r>
              <a:rPr lang="en-US" sz="2000" dirty="0">
                <a:solidFill>
                  <a:srgbClr val="24292F"/>
                </a:solidFill>
                <a:latin typeface="Montserrat" panose="00000500000000000000" pitchFamily="2" charset="0"/>
              </a:rPr>
              <a:t>	</a:t>
            </a:r>
            <a:r>
              <a:rPr lang="en-US" sz="2000" b="0" i="0" dirty="0">
                <a:solidFill>
                  <a:srgbClr val="24292F"/>
                </a:solidFill>
                <a:effectLst/>
                <a:latin typeface="Montserrat" panose="00000500000000000000" pitchFamily="2" charset="0"/>
              </a:rPr>
              <a:t>COUNT(DISTINCT </a:t>
            </a:r>
            <a:r>
              <a:rPr lang="en-US" sz="2000" b="0" i="0" dirty="0" err="1">
                <a:solidFill>
                  <a:srgbClr val="24292F"/>
                </a:solidFill>
                <a:effectLst/>
                <a:latin typeface="Montserrat" panose="00000500000000000000" pitchFamily="2" charset="0"/>
              </a:rPr>
              <a:t>ProfileID</a:t>
            </a:r>
            <a:r>
              <a:rPr lang="en-US" sz="2000" b="0" i="0" dirty="0">
                <a:solidFill>
                  <a:srgbClr val="24292F"/>
                </a:solidFill>
                <a:effectLst/>
                <a:latin typeface="Montserrat" panose="00000500000000000000" pitchFamily="2" charset="0"/>
              </a:rPr>
              <a:t>) AS </a:t>
            </a:r>
            <a:r>
              <a:rPr lang="en-US" sz="2000" b="0" i="0" dirty="0" err="1">
                <a:solidFill>
                  <a:srgbClr val="24292F"/>
                </a:solidFill>
                <a:effectLst/>
                <a:latin typeface="Montserrat" panose="00000500000000000000" pitchFamily="2" charset="0"/>
              </a:rPr>
              <a:t>cnt</a:t>
            </a:r>
            <a:r>
              <a:rPr lang="en-US" sz="2000" dirty="0">
                <a:solidFill>
                  <a:srgbClr val="24292F"/>
                </a:solidFill>
                <a:latin typeface="Montserrat" panose="00000500000000000000" pitchFamily="2" charset="0"/>
              </a:rPr>
              <a:t>,</a:t>
            </a:r>
            <a:endParaRPr lang="en-US" sz="2000" b="0" i="0" dirty="0">
              <a:solidFill>
                <a:srgbClr val="24292F"/>
              </a:solidFill>
              <a:effectLst/>
              <a:latin typeface="Montserrat" panose="00000500000000000000" pitchFamily="2" charset="0"/>
            </a:endParaRPr>
          </a:p>
          <a:p>
            <a:pPr algn="l" fontAlgn="ctr"/>
            <a:r>
              <a:rPr lang="en-US" sz="2000" b="0" i="0" dirty="0">
                <a:solidFill>
                  <a:srgbClr val="24292F"/>
                </a:solidFill>
                <a:effectLst/>
                <a:latin typeface="Montserrat" panose="00000500000000000000" pitchFamily="2" charset="0"/>
              </a:rPr>
              <a:t>	</a:t>
            </a:r>
            <a:r>
              <a:rPr lang="en-US" sz="2000" b="1" i="0" dirty="0">
                <a:solidFill>
                  <a:srgbClr val="24292F"/>
                </a:solidFill>
                <a:effectLst/>
                <a:latin typeface="Montserrat" panose="00000500000000000000" pitchFamily="2" charset="0"/>
              </a:rPr>
              <a:t>COUNT(DISTINCT </a:t>
            </a:r>
            <a:r>
              <a:rPr lang="en-US" sz="2000" b="1" i="0" dirty="0" err="1">
                <a:solidFill>
                  <a:srgbClr val="24292F"/>
                </a:solidFill>
                <a:effectLst/>
                <a:latin typeface="Montserrat" panose="00000500000000000000" pitchFamily="2" charset="0"/>
              </a:rPr>
              <a:t>ProfileID</a:t>
            </a:r>
            <a:r>
              <a:rPr lang="en-US" sz="2000" b="1" i="0" dirty="0">
                <a:solidFill>
                  <a:srgbClr val="24292F"/>
                </a:solidFill>
                <a:effectLst/>
                <a:latin typeface="Montserrat" panose="00000500000000000000" pitchFamily="2" charset="0"/>
              </a:rPr>
              <a:t>)/@allmusicfans AS perc</a:t>
            </a:r>
            <a:r>
              <a:rPr lang="en-US" sz="2000" b="0" i="0" dirty="0">
                <a:solidFill>
                  <a:srgbClr val="24292F"/>
                </a:solidFill>
                <a:effectLst/>
                <a:latin typeface="Montserrat" panose="00000500000000000000" pitchFamily="2" charset="0"/>
              </a:rPr>
              <a:t>, </a:t>
            </a:r>
          </a:p>
          <a:p>
            <a:pPr algn="l" fontAlgn="ctr"/>
            <a:r>
              <a:rPr lang="en-US" sz="2000" b="0" i="0" dirty="0">
                <a:solidFill>
                  <a:srgbClr val="24292F"/>
                </a:solidFill>
                <a:effectLst/>
                <a:latin typeface="Montserrat" panose="00000500000000000000" pitchFamily="2" charset="0"/>
              </a:rPr>
              <a:t>FROM </a:t>
            </a:r>
            <a:r>
              <a:rPr lang="en-US" sz="2000" b="0" i="0" dirty="0" err="1">
                <a:solidFill>
                  <a:srgbClr val="24292F"/>
                </a:solidFill>
                <a:effectLst/>
                <a:latin typeface="Montserrat" panose="00000500000000000000" pitchFamily="2" charset="0"/>
              </a:rPr>
              <a:t>FavoriteMusic</a:t>
            </a:r>
            <a:endParaRPr lang="en-US" sz="2000" b="0" i="0" dirty="0">
              <a:solidFill>
                <a:srgbClr val="24292F"/>
              </a:solidFill>
              <a:effectLst/>
              <a:latin typeface="Montserrat" panose="00000500000000000000" pitchFamily="2" charset="0"/>
            </a:endParaRPr>
          </a:p>
          <a:p>
            <a:pPr algn="l" fontAlgn="ctr"/>
            <a:r>
              <a:rPr lang="en-US" sz="2000" b="0" i="0" dirty="0">
                <a:solidFill>
                  <a:srgbClr val="24292F"/>
                </a:solidFill>
                <a:effectLst/>
                <a:latin typeface="Montserrat" panose="00000500000000000000" pitchFamily="2" charset="0"/>
              </a:rPr>
              <a:t>GROUP BY Music</a:t>
            </a:r>
          </a:p>
          <a:p>
            <a:pPr algn="l" fontAlgn="ctr"/>
            <a:r>
              <a:rPr lang="en-US" sz="2000" b="0" i="0" dirty="0">
                <a:solidFill>
                  <a:srgbClr val="24292F"/>
                </a:solidFill>
                <a:effectLst/>
                <a:latin typeface="Montserrat" panose="00000500000000000000" pitchFamily="2" charset="0"/>
              </a:rPr>
              <a:t>ORDER BY perc DESC;</a:t>
            </a:r>
          </a:p>
          <a:p>
            <a:pPr marL="285750" marR="0" lvl="0" indent="-285750" algn="l" rtl="0">
              <a:spcBef>
                <a:spcPts val="0"/>
              </a:spcBef>
              <a:spcAft>
                <a:spcPts val="0"/>
              </a:spcAft>
              <a:buClr>
                <a:schemeClr val="dk1"/>
              </a:buClr>
              <a:buSzPts val="1800"/>
              <a:buFont typeface="Montserrat"/>
              <a:buChar char="•"/>
            </a:pPr>
            <a:endParaRPr lang="en-US" sz="1600" dirty="0">
              <a:solidFill>
                <a:schemeClr val="dk1"/>
              </a:solidFill>
              <a:latin typeface="Montserrat" panose="00000500000000000000" pitchFamily="2" charset="0"/>
              <a:ea typeface="Montserrat"/>
              <a:cs typeface="Montserrat"/>
              <a:sym typeface="Montserrat"/>
            </a:endParaRPr>
          </a:p>
        </p:txBody>
      </p:sp>
    </p:spTree>
    <p:extLst>
      <p:ext uri="{BB962C8B-B14F-4D97-AF65-F5344CB8AC3E}">
        <p14:creationId xmlns:p14="http://schemas.microsoft.com/office/powerpoint/2010/main" val="20565334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3"/>
          <p:cNvSpPr/>
          <p:nvPr/>
        </p:nvSpPr>
        <p:spPr>
          <a:xfrm>
            <a:off x="386308" y="147496"/>
            <a:ext cx="7757379" cy="553957"/>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Arimo"/>
                <a:ea typeface="Arimo"/>
                <a:cs typeface="Arimo"/>
                <a:sym typeface="Arimo"/>
              </a:rPr>
              <a:t>Activity: Music Recommendations</a:t>
            </a:r>
            <a:endParaRPr sz="3000" b="1" dirty="0">
              <a:solidFill>
                <a:srgbClr val="57068C"/>
              </a:solidFill>
              <a:latin typeface="Arimo"/>
              <a:ea typeface="Arimo"/>
              <a:cs typeface="Arimo"/>
              <a:sym typeface="Arimo"/>
            </a:endParaRPr>
          </a:p>
        </p:txBody>
      </p:sp>
      <p:sp>
        <p:nvSpPr>
          <p:cNvPr id="209" name="Google Shape;209;p13"/>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10" name="Google Shape;210;p13"/>
          <p:cNvSpPr txBox="1"/>
          <p:nvPr/>
        </p:nvSpPr>
        <p:spPr>
          <a:xfrm>
            <a:off x="204550" y="1376725"/>
            <a:ext cx="8793900" cy="2431394"/>
          </a:xfrm>
          <a:prstGeom prst="rect">
            <a:avLst/>
          </a:prstGeom>
          <a:noFill/>
          <a:ln>
            <a:noFill/>
          </a:ln>
        </p:spPr>
        <p:txBody>
          <a:bodyPr spcFirstLastPara="1" wrap="square" lIns="91425" tIns="45700" rIns="91425" bIns="45700" anchor="t" anchorCtr="0">
            <a:spAutoFit/>
          </a:bodyPr>
          <a:lstStyle/>
          <a:p>
            <a:pPr lvl="3">
              <a:buClr>
                <a:schemeClr val="dk1"/>
              </a:buClr>
              <a:buSzPts val="1800"/>
            </a:pPr>
            <a:r>
              <a:rPr lang="en-US" sz="2000" b="1" i="1" dirty="0">
                <a:solidFill>
                  <a:schemeClr val="dk1"/>
                </a:solidFill>
                <a:latin typeface="Montserrat" panose="00000500000000000000" pitchFamily="2" charset="0"/>
                <a:ea typeface="Montserrat"/>
                <a:cs typeface="Montserrat"/>
                <a:sym typeface="Montserrat"/>
              </a:rPr>
              <a:t>Next steps</a:t>
            </a:r>
          </a:p>
          <a:p>
            <a:pPr marL="285750" lvl="2" indent="-285750">
              <a:buClr>
                <a:schemeClr val="dk1"/>
              </a:buClr>
              <a:buSzPts val="1800"/>
              <a:buFont typeface="Montserrat"/>
              <a:buChar char="•"/>
            </a:pPr>
            <a:r>
              <a:rPr lang="en-US" sz="2000" i="1" dirty="0">
                <a:solidFill>
                  <a:srgbClr val="24292F"/>
                </a:solidFill>
                <a:latin typeface="Montserrat" panose="00000500000000000000" pitchFamily="2" charset="0"/>
                <a:ea typeface="Montserrat"/>
                <a:cs typeface="Montserrat"/>
                <a:sym typeface="Montserrat"/>
              </a:rPr>
              <a:t>Compare the percentage numbers for each music.</a:t>
            </a:r>
          </a:p>
          <a:p>
            <a:pPr marL="285750" lvl="2" indent="-285750">
              <a:buClr>
                <a:schemeClr val="dk1"/>
              </a:buClr>
              <a:buSzPts val="1800"/>
              <a:buFont typeface="Montserrat"/>
              <a:buChar char="•"/>
            </a:pPr>
            <a:r>
              <a:rPr lang="en-US" sz="2000" i="1" dirty="0">
                <a:solidFill>
                  <a:srgbClr val="24292F"/>
                </a:solidFill>
                <a:latin typeface="Montserrat" panose="00000500000000000000" pitchFamily="2" charset="0"/>
                <a:ea typeface="Montserrat"/>
                <a:cs typeface="Montserrat"/>
                <a:sym typeface="Montserrat"/>
              </a:rPr>
              <a:t>We typically take the ratio of the percentages (~ probabilities) between percentage in the focal population (band fans) and overall population.</a:t>
            </a:r>
          </a:p>
          <a:p>
            <a:pPr marL="285750" lvl="2" indent="-285750">
              <a:buClr>
                <a:schemeClr val="dk1"/>
              </a:buClr>
              <a:buSzPts val="1800"/>
              <a:buFont typeface="Montserrat"/>
              <a:buChar char="•"/>
            </a:pPr>
            <a:r>
              <a:rPr lang="en-US" sz="2000" i="1" dirty="0">
                <a:solidFill>
                  <a:srgbClr val="24292F"/>
                </a:solidFill>
                <a:latin typeface="Montserrat" panose="00000500000000000000" pitchFamily="2" charset="0"/>
                <a:ea typeface="Montserrat"/>
                <a:cs typeface="Montserrat"/>
                <a:sym typeface="Montserrat"/>
              </a:rPr>
              <a:t>The ratio is called “lift”</a:t>
            </a:r>
          </a:p>
          <a:p>
            <a:pPr marL="285750" lvl="2" indent="-285750">
              <a:buClr>
                <a:schemeClr val="dk1"/>
              </a:buClr>
              <a:buSzPts val="1800"/>
              <a:buFont typeface="Montserrat"/>
              <a:buChar char="•"/>
            </a:pPr>
            <a:endParaRPr lang="en-US" sz="1600" i="1" dirty="0">
              <a:solidFill>
                <a:srgbClr val="24292F"/>
              </a:solidFill>
              <a:latin typeface="Montserrat" panose="00000500000000000000" pitchFamily="2" charset="0"/>
              <a:ea typeface="Montserrat"/>
              <a:cs typeface="Montserrat"/>
              <a:sym typeface="Montserrat"/>
            </a:endParaRPr>
          </a:p>
          <a:p>
            <a:pPr marR="0" lvl="0" algn="l" rtl="0">
              <a:spcBef>
                <a:spcPts val="0"/>
              </a:spcBef>
              <a:spcAft>
                <a:spcPts val="0"/>
              </a:spcAft>
              <a:buClr>
                <a:schemeClr val="dk1"/>
              </a:buClr>
              <a:buSzPts val="1800"/>
            </a:pPr>
            <a:endParaRPr lang="en-US" sz="1600" dirty="0">
              <a:solidFill>
                <a:schemeClr val="dk1"/>
              </a:solidFill>
              <a:latin typeface="Montserrat" panose="00000500000000000000" pitchFamily="2" charset="0"/>
              <a:ea typeface="Montserrat"/>
              <a:cs typeface="Montserrat"/>
              <a:sym typeface="Montserrat"/>
            </a:endParaRPr>
          </a:p>
        </p:txBody>
      </p:sp>
    </p:spTree>
    <p:extLst>
      <p:ext uri="{BB962C8B-B14F-4D97-AF65-F5344CB8AC3E}">
        <p14:creationId xmlns:p14="http://schemas.microsoft.com/office/powerpoint/2010/main" val="34405554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3"/>
          <p:cNvSpPr/>
          <p:nvPr/>
        </p:nvSpPr>
        <p:spPr>
          <a:xfrm>
            <a:off x="386308" y="147496"/>
            <a:ext cx="7757379" cy="1015663"/>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Activity: Books and Political Views</a:t>
            </a:r>
            <a:endParaRPr sz="3000" b="1">
              <a:solidFill>
                <a:srgbClr val="57068C"/>
              </a:solidFill>
              <a:latin typeface="Arimo"/>
              <a:ea typeface="Arimo"/>
              <a:cs typeface="Arimo"/>
              <a:sym typeface="Arimo"/>
            </a:endParaRPr>
          </a:p>
        </p:txBody>
      </p:sp>
      <p:sp>
        <p:nvSpPr>
          <p:cNvPr id="209" name="Google Shape;209;p13"/>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10" name="Google Shape;210;p13"/>
          <p:cNvSpPr txBox="1"/>
          <p:nvPr/>
        </p:nvSpPr>
        <p:spPr>
          <a:xfrm>
            <a:off x="204550" y="1376725"/>
            <a:ext cx="8793900" cy="48024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Compare the favorite books of liberal and conservative students. Find books that liberals like much more often than conservatives, and vice versa.</a:t>
            </a:r>
            <a:endParaRPr>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Hints</a:t>
            </a:r>
            <a:endParaRPr sz="1800">
              <a:solidFill>
                <a:schemeClr val="dk1"/>
              </a:solidFill>
              <a:latin typeface="Montserrat"/>
              <a:ea typeface="Montserrat"/>
              <a:cs typeface="Montserrat"/>
              <a:sym typeface="Montserrat"/>
            </a:endParaRPr>
          </a:p>
          <a:p>
            <a:pPr marL="1371600" marR="0" lvl="2" indent="-342900" algn="l" rtl="0">
              <a:spcBef>
                <a:spcPts val="0"/>
              </a:spcBef>
              <a:spcAft>
                <a:spcPts val="0"/>
              </a:spcAft>
              <a:buClr>
                <a:schemeClr val="dk1"/>
              </a:buClr>
              <a:buSzPts val="1800"/>
              <a:buFont typeface="Montserrat"/>
              <a:buChar char="•"/>
            </a:pPr>
            <a:r>
              <a:rPr lang="en-US" sz="1800" i="0" u="none" strike="noStrike" cap="none">
                <a:solidFill>
                  <a:schemeClr val="dk1"/>
                </a:solidFill>
                <a:latin typeface="Montserrat"/>
                <a:ea typeface="Montserrat"/>
                <a:cs typeface="Montserrat"/>
                <a:sym typeface="Montserrat"/>
              </a:rPr>
              <a:t>Subquery 1: </a:t>
            </a:r>
            <a:r>
              <a:rPr lang="en-US" sz="1800">
                <a:solidFill>
                  <a:schemeClr val="dk1"/>
                </a:solidFill>
                <a:latin typeface="Montserrat"/>
                <a:ea typeface="Montserrat"/>
                <a:cs typeface="Montserrat"/>
                <a:sym typeface="Montserrat"/>
              </a:rPr>
              <a:t>L</a:t>
            </a:r>
            <a:r>
              <a:rPr lang="en-US" sz="1800" i="0" u="none" strike="noStrike" cap="none">
                <a:solidFill>
                  <a:schemeClr val="dk1"/>
                </a:solidFill>
                <a:latin typeface="Montserrat"/>
                <a:ea typeface="Montserrat"/>
                <a:cs typeface="Montserrat"/>
                <a:sym typeface="Montserrat"/>
              </a:rPr>
              <a:t>ist of books and likes </a:t>
            </a:r>
            <a:r>
              <a:rPr lang="en-US" sz="1800">
                <a:solidFill>
                  <a:schemeClr val="dk1"/>
                </a:solidFill>
                <a:latin typeface="Montserrat"/>
                <a:ea typeface="Montserrat"/>
                <a:cs typeface="Montserrat"/>
                <a:sym typeface="Montserrat"/>
              </a:rPr>
              <a:t>from</a:t>
            </a:r>
            <a:r>
              <a:rPr lang="en-US" sz="1800" i="0" u="none" strike="noStrike" cap="none">
                <a:solidFill>
                  <a:schemeClr val="dk1"/>
                </a:solidFill>
                <a:latin typeface="Montserrat"/>
                <a:ea typeface="Montserrat"/>
                <a:cs typeface="Montserrat"/>
                <a:sym typeface="Montserrat"/>
              </a:rPr>
              <a:t> liberal students</a:t>
            </a:r>
            <a:endParaRPr>
              <a:latin typeface="Montserrat"/>
              <a:ea typeface="Montserrat"/>
              <a:cs typeface="Montserrat"/>
              <a:sym typeface="Montserrat"/>
            </a:endParaRPr>
          </a:p>
          <a:p>
            <a:pPr marL="1371600" marR="0" lvl="2" indent="-342900" algn="l" rtl="0">
              <a:spcBef>
                <a:spcPts val="0"/>
              </a:spcBef>
              <a:spcAft>
                <a:spcPts val="0"/>
              </a:spcAft>
              <a:buClr>
                <a:schemeClr val="dk1"/>
              </a:buClr>
              <a:buSzPts val="1800"/>
              <a:buFont typeface="Montserrat"/>
              <a:buChar char="•"/>
            </a:pPr>
            <a:r>
              <a:rPr lang="en-US" sz="1800" i="0" u="none" strike="noStrike" cap="none">
                <a:solidFill>
                  <a:schemeClr val="dk1"/>
                </a:solidFill>
                <a:latin typeface="Montserrat"/>
                <a:ea typeface="Montserrat"/>
                <a:cs typeface="Montserrat"/>
                <a:sym typeface="Montserrat"/>
              </a:rPr>
              <a:t>Subquery 2: </a:t>
            </a:r>
            <a:r>
              <a:rPr lang="en-US" sz="1800">
                <a:solidFill>
                  <a:schemeClr val="dk1"/>
                </a:solidFill>
                <a:latin typeface="Montserrat"/>
                <a:ea typeface="Montserrat"/>
                <a:cs typeface="Montserrat"/>
                <a:sym typeface="Montserrat"/>
              </a:rPr>
              <a:t>L</a:t>
            </a:r>
            <a:r>
              <a:rPr lang="en-US" sz="1800" i="0" u="none" strike="noStrike" cap="none">
                <a:solidFill>
                  <a:schemeClr val="dk1"/>
                </a:solidFill>
                <a:latin typeface="Montserrat"/>
                <a:ea typeface="Montserrat"/>
                <a:cs typeface="Montserrat"/>
                <a:sym typeface="Montserrat"/>
              </a:rPr>
              <a:t>ist of books and likes </a:t>
            </a:r>
            <a:r>
              <a:rPr lang="en-US" sz="1800">
                <a:solidFill>
                  <a:schemeClr val="dk1"/>
                </a:solidFill>
                <a:latin typeface="Montserrat"/>
                <a:ea typeface="Montserrat"/>
                <a:cs typeface="Montserrat"/>
                <a:sym typeface="Montserrat"/>
              </a:rPr>
              <a:t>from </a:t>
            </a:r>
            <a:r>
              <a:rPr lang="en-US" sz="1800" i="0" u="none" strike="noStrike" cap="none">
                <a:solidFill>
                  <a:schemeClr val="dk1"/>
                </a:solidFill>
                <a:latin typeface="Montserrat"/>
                <a:ea typeface="Montserrat"/>
                <a:cs typeface="Montserrat"/>
                <a:sym typeface="Montserrat"/>
              </a:rPr>
              <a:t>conservative students</a:t>
            </a:r>
            <a:endParaRPr>
              <a:latin typeface="Montserrat"/>
              <a:ea typeface="Montserrat"/>
              <a:cs typeface="Montserrat"/>
              <a:sym typeface="Montserrat"/>
            </a:endParaRPr>
          </a:p>
          <a:p>
            <a:pPr marL="1371600" marR="0" lvl="2" indent="-342900" algn="l" rtl="0">
              <a:spcBef>
                <a:spcPts val="0"/>
              </a:spcBef>
              <a:spcAft>
                <a:spcPts val="0"/>
              </a:spcAft>
              <a:buClr>
                <a:schemeClr val="dk1"/>
              </a:buClr>
              <a:buSzPts val="1800"/>
              <a:buFont typeface="Montserrat"/>
              <a:buChar char="•"/>
            </a:pPr>
            <a:r>
              <a:rPr lang="en-US" sz="1800" i="0" u="none" strike="noStrike" cap="none">
                <a:solidFill>
                  <a:schemeClr val="dk1"/>
                </a:solidFill>
                <a:latin typeface="Montserrat"/>
                <a:ea typeface="Montserrat"/>
                <a:cs typeface="Montserrat"/>
                <a:sym typeface="Montserrat"/>
              </a:rPr>
              <a:t>Join the two on book name and compare</a:t>
            </a:r>
            <a:endParaRPr>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r>
              <a:rPr lang="en-US" sz="1800" b="1">
                <a:solidFill>
                  <a:schemeClr val="dk1"/>
                </a:solidFill>
                <a:latin typeface="Montserrat"/>
                <a:ea typeface="Montserrat"/>
                <a:cs typeface="Montserrat"/>
                <a:sym typeface="Montserrat"/>
              </a:rPr>
              <a:t>Questions to consider</a:t>
            </a:r>
            <a:endParaRPr sz="1800" b="1">
              <a:solidFill>
                <a:schemeClr val="dk1"/>
              </a:solidFill>
              <a:latin typeface="Montserrat"/>
              <a:ea typeface="Montserrat"/>
              <a:cs typeface="Montserrat"/>
              <a:sym typeface="Montserrat"/>
            </a:endParaRPr>
          </a:p>
          <a:p>
            <a:pPr marL="114300" marR="0" lvl="0" indent="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How to deal with the fact that we have many more liberals than conservatives?</a:t>
            </a:r>
            <a:endParaRPr sz="180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Should we avoid noisy results by only keeping books with a certain number of likes overall?</a:t>
            </a:r>
            <a:endParaRPr sz="180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What type of join should we use for our comparison of liberals and conservatives? INNER or OUTER? What is the difference?</a:t>
            </a:r>
            <a:endParaRPr sz="1800" i="0" u="none" strike="noStrike" cap="none">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endParaRPr sz="1800">
              <a:solidFill>
                <a:schemeClr val="dk1"/>
              </a:solidFill>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3139f0f7d7_0_0"/>
          <p:cNvSpPr/>
          <p:nvPr/>
        </p:nvSpPr>
        <p:spPr>
          <a:xfrm>
            <a:off x="386308" y="147496"/>
            <a:ext cx="7757400" cy="10158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Activity: Books and Political Views</a:t>
            </a:r>
            <a:endParaRPr sz="3000" b="1">
              <a:solidFill>
                <a:srgbClr val="57068C"/>
              </a:solidFill>
              <a:latin typeface="Arimo"/>
              <a:ea typeface="Arimo"/>
              <a:cs typeface="Arimo"/>
              <a:sym typeface="Arimo"/>
            </a:endParaRPr>
          </a:p>
        </p:txBody>
      </p:sp>
      <p:sp>
        <p:nvSpPr>
          <p:cNvPr id="216" name="Google Shape;216;g13139f0f7d7_0_0"/>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17" name="Google Shape;217;g13139f0f7d7_0_0"/>
          <p:cNvSpPr txBox="1"/>
          <p:nvPr/>
        </p:nvSpPr>
        <p:spPr>
          <a:xfrm>
            <a:off x="204550" y="1376725"/>
            <a:ext cx="8939400" cy="39096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Montserrat"/>
                <a:ea typeface="Montserrat"/>
                <a:cs typeface="Montserrat"/>
                <a:sym typeface="Montserrat"/>
              </a:rPr>
              <a:t>Analytics Concept: </a:t>
            </a:r>
            <a:r>
              <a:rPr lang="en-US" sz="1800" b="1">
                <a:solidFill>
                  <a:srgbClr val="980000"/>
                </a:solidFill>
                <a:latin typeface="Montserrat"/>
                <a:ea typeface="Montserrat"/>
                <a:cs typeface="Montserrat"/>
                <a:sym typeface="Montserrat"/>
              </a:rPr>
              <a:t>Lift</a:t>
            </a:r>
            <a:r>
              <a:rPr lang="en-US" sz="1800">
                <a:solidFill>
                  <a:srgbClr val="980000"/>
                </a:solidFill>
                <a:latin typeface="Montserrat"/>
                <a:ea typeface="Montserrat"/>
                <a:cs typeface="Montserrat"/>
                <a:sym typeface="Montserrat"/>
              </a:rPr>
              <a:t> </a:t>
            </a:r>
            <a:endParaRPr sz="1800">
              <a:solidFill>
                <a:srgbClr val="980000"/>
              </a:solidFill>
              <a:latin typeface="Montserrat"/>
              <a:ea typeface="Montserrat"/>
              <a:cs typeface="Montserrat"/>
              <a:sym typeface="Montserrat"/>
            </a:endParaRPr>
          </a:p>
          <a:p>
            <a:pPr marL="914400" marR="0" lvl="1" indent="-342900" algn="l" rtl="0">
              <a:spcBef>
                <a:spcPts val="0"/>
              </a:spcBef>
              <a:spcAft>
                <a:spcPts val="0"/>
              </a:spcAft>
              <a:buClr>
                <a:schemeClr val="dk1"/>
              </a:buClr>
              <a:buSzPts val="1800"/>
              <a:buFont typeface="Arial"/>
              <a:buChar char="•"/>
            </a:pPr>
            <a:r>
              <a:rPr lang="en-US" sz="1800">
                <a:solidFill>
                  <a:schemeClr val="dk1"/>
                </a:solidFill>
                <a:latin typeface="Montserrat"/>
                <a:ea typeface="Montserrat"/>
                <a:cs typeface="Montserrat"/>
                <a:sym typeface="Montserrat"/>
              </a:rPr>
              <a:t>Lift has many definitions, but most often is defined as a ratio of rates (aka probabilities)</a:t>
            </a:r>
            <a:endParaRPr sz="1800">
              <a:solidFill>
                <a:schemeClr val="dk1"/>
              </a:solidFill>
              <a:latin typeface="Montserrat"/>
              <a:ea typeface="Montserrat"/>
              <a:cs typeface="Montserrat"/>
              <a:sym typeface="Montserrat"/>
            </a:endParaRPr>
          </a:p>
          <a:p>
            <a:pPr marL="1371600" marR="0" lvl="2" indent="-342900" algn="l" rtl="0">
              <a:spcBef>
                <a:spcPts val="0"/>
              </a:spcBef>
              <a:spcAft>
                <a:spcPts val="0"/>
              </a:spcAft>
              <a:buClr>
                <a:schemeClr val="dk1"/>
              </a:buClr>
              <a:buSzPts val="1800"/>
              <a:buFont typeface="Arial"/>
              <a:buChar char="•"/>
            </a:pPr>
            <a:r>
              <a:rPr lang="en-US" sz="1800">
                <a:solidFill>
                  <a:schemeClr val="dk1"/>
                </a:solidFill>
                <a:latin typeface="Montserrat"/>
                <a:ea typeface="Montserrat"/>
                <a:cs typeface="Montserrat"/>
                <a:sym typeface="Montserrat"/>
              </a:rPr>
              <a:t>lift = (rate in target group) / (rate in control group)</a:t>
            </a:r>
            <a:endParaRPr sz="1800">
              <a:solidFill>
                <a:schemeClr val="dk1"/>
              </a:solidFill>
              <a:latin typeface="Montserrat"/>
              <a:ea typeface="Montserrat"/>
              <a:cs typeface="Montserrat"/>
              <a:sym typeface="Montserrat"/>
            </a:endParaRPr>
          </a:p>
          <a:p>
            <a:pPr marL="914400" marR="0" lvl="1" indent="-342900" algn="l" rtl="0">
              <a:spcBef>
                <a:spcPts val="0"/>
              </a:spcBef>
              <a:spcAft>
                <a:spcPts val="0"/>
              </a:spcAft>
              <a:buClr>
                <a:schemeClr val="dk1"/>
              </a:buClr>
              <a:buSzPts val="1800"/>
              <a:buFont typeface="Arial"/>
              <a:buChar char="•"/>
            </a:pPr>
            <a:r>
              <a:rPr lang="en-US" sz="1800">
                <a:solidFill>
                  <a:schemeClr val="dk1"/>
                </a:solidFill>
                <a:latin typeface="Montserrat"/>
                <a:ea typeface="Montserrat"/>
                <a:cs typeface="Montserrat"/>
                <a:sym typeface="Montserrat"/>
              </a:rPr>
              <a:t>In our scenario target = liberals, control = conservatives (or vv)</a:t>
            </a:r>
            <a:endParaRPr sz="180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a:latin typeface="Montserrat"/>
              <a:ea typeface="Montserrat"/>
              <a:cs typeface="Montserrat"/>
              <a:sym typeface="Montserrat"/>
            </a:endParaRPr>
          </a:p>
          <a:p>
            <a:pPr marL="0" marR="0" lvl="1" indent="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a:p>
            <a:pPr marL="285750" lvl="0" indent="-285750" algn="l" rtl="0">
              <a:spcBef>
                <a:spcPts val="0"/>
              </a:spcBef>
              <a:spcAft>
                <a:spcPts val="0"/>
              </a:spcAft>
              <a:buClr>
                <a:schemeClr val="dk1"/>
              </a:buClr>
              <a:buSzPts val="1800"/>
              <a:buChar char="•"/>
            </a:pPr>
            <a:r>
              <a:rPr lang="en-US" sz="1800">
                <a:solidFill>
                  <a:schemeClr val="dk1"/>
                </a:solidFill>
                <a:latin typeface="Montserrat"/>
                <a:ea typeface="Montserrat"/>
                <a:cs typeface="Montserrat"/>
                <a:sym typeface="Montserrat"/>
              </a:rPr>
              <a:t>Analytics Concepts: </a:t>
            </a:r>
            <a:r>
              <a:rPr lang="en-US" sz="1800" b="1">
                <a:solidFill>
                  <a:srgbClr val="980000"/>
                </a:solidFill>
                <a:latin typeface="Montserrat"/>
                <a:ea typeface="Montserrat"/>
                <a:cs typeface="Montserrat"/>
                <a:sym typeface="Montserrat"/>
              </a:rPr>
              <a:t>Log-odds</a:t>
            </a:r>
            <a:endParaRPr sz="1800" b="1">
              <a:solidFill>
                <a:srgbClr val="980000"/>
              </a:solidFill>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Ratios (like lift) go from 0 to infinity, with 1 being the neutral</a:t>
            </a:r>
            <a:endParaRPr sz="1800">
              <a:solidFill>
                <a:schemeClr val="dk1"/>
              </a:solidFill>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Ratios are not additive (sum of ratios is meaningless)</a:t>
            </a:r>
            <a:endParaRPr sz="1800">
              <a:solidFill>
                <a:schemeClr val="dk1"/>
              </a:solidFill>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Ratios are “multiplicative”</a:t>
            </a:r>
            <a:endParaRPr sz="1800">
              <a:solidFill>
                <a:schemeClr val="dk1"/>
              </a:solidFill>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Hard to visualize lifts below 1</a:t>
            </a:r>
            <a:endParaRPr sz="1800">
              <a:solidFill>
                <a:schemeClr val="dk1"/>
              </a:solidFill>
              <a:latin typeface="Montserrat"/>
              <a:ea typeface="Montserrat"/>
              <a:cs typeface="Montserrat"/>
              <a:sym typeface="Montserrat"/>
            </a:endParaRPr>
          </a:p>
          <a:p>
            <a:pPr marL="457200" lvl="0" indent="-342900" algn="l" rtl="0">
              <a:spcBef>
                <a:spcPts val="0"/>
              </a:spcBef>
              <a:spcAft>
                <a:spcPts val="0"/>
              </a:spcAft>
              <a:buClr>
                <a:schemeClr val="dk1"/>
              </a:buClr>
              <a:buSzPts val="1800"/>
              <a:buChar char="•"/>
            </a:pPr>
            <a:r>
              <a:rPr lang="en-US" sz="1800">
                <a:solidFill>
                  <a:schemeClr val="dk1"/>
                </a:solidFill>
                <a:latin typeface="Montserrat"/>
                <a:ea typeface="Montserrat"/>
                <a:cs typeface="Montserrat"/>
                <a:sym typeface="Montserrat"/>
              </a:rPr>
              <a:t>We often take the </a:t>
            </a:r>
            <a:r>
              <a:rPr lang="en-US" sz="1800" b="1" u="sng">
                <a:solidFill>
                  <a:srgbClr val="980000"/>
                </a:solidFill>
                <a:latin typeface="Montserrat"/>
                <a:ea typeface="Montserrat"/>
                <a:cs typeface="Montserrat"/>
                <a:sym typeface="Montserrat"/>
              </a:rPr>
              <a:t>log</a:t>
            </a:r>
            <a:r>
              <a:rPr lang="en-US" sz="1800" b="1">
                <a:solidFill>
                  <a:srgbClr val="980000"/>
                </a:solidFill>
                <a:latin typeface="Montserrat"/>
                <a:ea typeface="Montserrat"/>
                <a:cs typeface="Montserrat"/>
                <a:sym typeface="Montserrat"/>
              </a:rPr>
              <a:t> of ratios</a:t>
            </a:r>
            <a:r>
              <a:rPr lang="en-US" sz="1800" b="1">
                <a:solidFill>
                  <a:schemeClr val="dk1"/>
                </a:solidFill>
                <a:latin typeface="Montserrat"/>
                <a:ea typeface="Montserrat"/>
                <a:cs typeface="Montserrat"/>
                <a:sym typeface="Montserrat"/>
              </a:rPr>
              <a:t> </a:t>
            </a:r>
            <a:r>
              <a:rPr lang="en-US" sz="1800">
                <a:solidFill>
                  <a:schemeClr val="dk1"/>
                </a:solidFill>
                <a:latin typeface="Montserrat"/>
                <a:ea typeface="Montserrat"/>
                <a:cs typeface="Montserrat"/>
                <a:sym typeface="Montserrat"/>
              </a:rPr>
              <a:t>(aka log-odds). </a:t>
            </a:r>
            <a:endParaRPr>
              <a:solidFill>
                <a:schemeClr val="dk1"/>
              </a:solidFill>
              <a:latin typeface="Montserrat"/>
              <a:ea typeface="Montserrat"/>
              <a:cs typeface="Montserrat"/>
              <a:sym typeface="Montserrat"/>
            </a:endParaRPr>
          </a:p>
          <a:p>
            <a:pPr marL="914400" lvl="1" indent="-34290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Log-odds are symmetric around 0, and they are additive </a:t>
            </a:r>
            <a:endParaRPr sz="1800">
              <a:solidFill>
                <a:schemeClr val="dk1"/>
              </a:solidFill>
              <a:latin typeface="Montserrat"/>
              <a:ea typeface="Montserrat"/>
              <a:cs typeface="Montserrat"/>
              <a:sym typeface="Montserrat"/>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g13139f0f7d7_0_6"/>
          <p:cNvSpPr/>
          <p:nvPr/>
        </p:nvSpPr>
        <p:spPr>
          <a:xfrm>
            <a:off x="386308" y="147496"/>
            <a:ext cx="7757400" cy="10158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Activity: Books and Political Views</a:t>
            </a:r>
            <a:endParaRPr sz="3000" b="1">
              <a:solidFill>
                <a:srgbClr val="57068C"/>
              </a:solidFill>
              <a:latin typeface="Arimo"/>
              <a:ea typeface="Arimo"/>
              <a:cs typeface="Arimo"/>
              <a:sym typeface="Arimo"/>
            </a:endParaRPr>
          </a:p>
        </p:txBody>
      </p:sp>
      <p:sp>
        <p:nvSpPr>
          <p:cNvPr id="223" name="Google Shape;223;g13139f0f7d7_0_6"/>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24" name="Google Shape;224;g13139f0f7d7_0_6"/>
          <p:cNvSpPr txBox="1"/>
          <p:nvPr/>
        </p:nvSpPr>
        <p:spPr>
          <a:xfrm>
            <a:off x="204550" y="1376725"/>
            <a:ext cx="8939400" cy="3417000"/>
          </a:xfrm>
          <a:prstGeom prst="rect">
            <a:avLst/>
          </a:prstGeom>
          <a:noFill/>
          <a:ln>
            <a:noFill/>
          </a:ln>
        </p:spPr>
        <p:txBody>
          <a:bodyPr spcFirstLastPara="1" wrap="square" lIns="91425" tIns="45700" rIns="91425" bIns="45700" anchor="t" anchorCtr="0">
            <a:spAutoFit/>
          </a:bodyPr>
          <a:lstStyle/>
          <a:p>
            <a:pPr marL="457200" marR="0" lvl="0" indent="-34290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By having the “log-odds” for each book, we can now score individuals</a:t>
            </a:r>
            <a:endParaRPr sz="1800">
              <a:solidFill>
                <a:schemeClr val="dk1"/>
              </a:solidFill>
              <a:latin typeface="Montserrat"/>
              <a:ea typeface="Montserrat"/>
              <a:cs typeface="Montserrat"/>
              <a:sym typeface="Montserrat"/>
            </a:endParaRPr>
          </a:p>
          <a:p>
            <a:pPr marL="914400" marR="0" lvl="1" indent="-34290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Save the query that calculates the log-odds for each book</a:t>
            </a:r>
            <a:endParaRPr sz="180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a:p>
            <a:pPr marL="457200" marR="0" lvl="0" indent="-34290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If we sum the “log-odds” scores of the “book likes” for each ProfileID, we get a “log-odds” score for each ProfileID</a:t>
            </a:r>
            <a:endParaRPr sz="1800">
              <a:solidFill>
                <a:schemeClr val="dk1"/>
              </a:solidFill>
              <a:latin typeface="Montserrat"/>
              <a:ea typeface="Montserrat"/>
              <a:cs typeface="Montserrat"/>
              <a:sym typeface="Montserrat"/>
            </a:endParaRPr>
          </a:p>
          <a:p>
            <a:pPr marL="914400" marR="0" lvl="1" indent="-34290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Write the query that calculates the score for each ProfileID using the results of the query that calculates log-odds per book</a:t>
            </a:r>
            <a:endParaRPr sz="180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a:p>
            <a:pPr marL="457200" marR="0" lvl="0" indent="-34290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A positive sum indicates positive correlation with the target group and vice versa.</a:t>
            </a:r>
            <a:endParaRPr sz="180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a:p>
            <a:pPr marL="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g13139f0f7d7_0_12"/>
          <p:cNvSpPr/>
          <p:nvPr/>
        </p:nvSpPr>
        <p:spPr>
          <a:xfrm>
            <a:off x="386308" y="147496"/>
            <a:ext cx="7757400" cy="10158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Activity: Books and Political Views</a:t>
            </a:r>
            <a:endParaRPr sz="3000" b="1">
              <a:solidFill>
                <a:srgbClr val="57068C"/>
              </a:solidFill>
              <a:latin typeface="Arimo"/>
              <a:ea typeface="Arimo"/>
              <a:cs typeface="Arimo"/>
              <a:sym typeface="Arimo"/>
            </a:endParaRPr>
          </a:p>
        </p:txBody>
      </p:sp>
      <p:sp>
        <p:nvSpPr>
          <p:cNvPr id="230" name="Google Shape;230;g13139f0f7d7_0_12"/>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
        <p:nvSpPr>
          <p:cNvPr id="231" name="Google Shape;231;g13139f0f7d7_0_12"/>
          <p:cNvSpPr txBox="1"/>
          <p:nvPr/>
        </p:nvSpPr>
        <p:spPr>
          <a:xfrm>
            <a:off x="204550" y="1376725"/>
            <a:ext cx="8939400" cy="2862900"/>
          </a:xfrm>
          <a:prstGeom prst="rect">
            <a:avLst/>
          </a:prstGeom>
          <a:noFill/>
          <a:ln>
            <a:noFill/>
          </a:ln>
        </p:spPr>
        <p:txBody>
          <a:bodyPr spcFirstLastPara="1" wrap="square" lIns="91425" tIns="45700" rIns="91425" bIns="45700" anchor="t" anchorCtr="0">
            <a:spAutoFit/>
          </a:bodyPr>
          <a:lstStyle/>
          <a:p>
            <a:pPr marL="457200" marR="0" lvl="0" indent="-342900" algn="l" rtl="0">
              <a:spcBef>
                <a:spcPts val="0"/>
              </a:spcBef>
              <a:spcAft>
                <a:spcPts val="0"/>
              </a:spcAft>
              <a:buClr>
                <a:schemeClr val="dk1"/>
              </a:buClr>
              <a:buSzPts val="1800"/>
              <a:buFont typeface="Montserrat"/>
              <a:buChar char="●"/>
            </a:pPr>
            <a:r>
              <a:rPr lang="en-US" sz="1800" b="1">
                <a:solidFill>
                  <a:schemeClr val="dk1"/>
                </a:solidFill>
                <a:latin typeface="Montserrat"/>
                <a:ea typeface="Montserrat"/>
                <a:cs typeface="Montserrat"/>
                <a:sym typeface="Montserrat"/>
              </a:rPr>
              <a:t>Evaluating </a:t>
            </a:r>
            <a:r>
              <a:rPr lang="en-US" sz="1800">
                <a:solidFill>
                  <a:schemeClr val="dk1"/>
                </a:solidFill>
                <a:latin typeface="Montserrat"/>
                <a:ea typeface="Montserrat"/>
                <a:cs typeface="Montserrat"/>
                <a:sym typeface="Montserrat"/>
              </a:rPr>
              <a:t>the scores:</a:t>
            </a:r>
            <a:endParaRPr sz="1800">
              <a:solidFill>
                <a:schemeClr val="dk1"/>
              </a:solidFill>
              <a:latin typeface="Montserrat"/>
              <a:ea typeface="Montserrat"/>
              <a:cs typeface="Montserrat"/>
              <a:sym typeface="Montserrat"/>
            </a:endParaRPr>
          </a:p>
          <a:p>
            <a:pPr marL="914400" marR="0" lvl="1" indent="-34290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Check how often we classify liberals and conservatives correctly (note that we used the data already to calculate the book scores)</a:t>
            </a:r>
            <a:endParaRPr sz="1800">
              <a:solidFill>
                <a:schemeClr val="dk1"/>
              </a:solidFill>
              <a:latin typeface="Montserrat"/>
              <a:ea typeface="Montserrat"/>
              <a:cs typeface="Montserrat"/>
              <a:sym typeface="Montserrat"/>
            </a:endParaRPr>
          </a:p>
          <a:p>
            <a:pPr marL="914400" marR="0" lvl="1" indent="-34290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Check if we classify “very liberal” and “very conservative” correctly (or keep a certain set of the population out of book score calculations and use it for testing)</a:t>
            </a:r>
            <a:endParaRPr sz="1800">
              <a:solidFill>
                <a:schemeClr val="dk1"/>
              </a:solidFill>
              <a:latin typeface="Montserrat"/>
              <a:ea typeface="Montserrat"/>
              <a:cs typeface="Montserrat"/>
              <a:sym typeface="Montserrat"/>
            </a:endParaRPr>
          </a:p>
          <a:p>
            <a:pPr marL="457200" marR="0" lvl="0" indent="-342900" algn="l" rtl="0">
              <a:spcBef>
                <a:spcPts val="0"/>
              </a:spcBef>
              <a:spcAft>
                <a:spcPts val="0"/>
              </a:spcAft>
              <a:buClr>
                <a:schemeClr val="dk1"/>
              </a:buClr>
              <a:buSzPts val="1800"/>
              <a:buFont typeface="Montserrat"/>
              <a:buChar char="●"/>
            </a:pPr>
            <a:r>
              <a:rPr lang="en-US" sz="1800" b="1">
                <a:solidFill>
                  <a:schemeClr val="dk1"/>
                </a:solidFill>
                <a:latin typeface="Montserrat"/>
                <a:ea typeface="Montserrat"/>
                <a:cs typeface="Montserrat"/>
                <a:sym typeface="Montserrat"/>
              </a:rPr>
              <a:t>Using </a:t>
            </a:r>
            <a:r>
              <a:rPr lang="en-US" sz="1800">
                <a:solidFill>
                  <a:schemeClr val="dk1"/>
                </a:solidFill>
                <a:latin typeface="Montserrat"/>
                <a:ea typeface="Montserrat"/>
                <a:cs typeface="Montserrat"/>
                <a:sym typeface="Montserrat"/>
              </a:rPr>
              <a:t>the scores (“inference”):</a:t>
            </a:r>
            <a:endParaRPr sz="1800">
              <a:solidFill>
                <a:schemeClr val="dk1"/>
              </a:solidFill>
              <a:latin typeface="Montserrat"/>
              <a:ea typeface="Montserrat"/>
              <a:cs typeface="Montserrat"/>
              <a:sym typeface="Montserrat"/>
            </a:endParaRPr>
          </a:p>
          <a:p>
            <a:pPr marL="914400" marR="0" lvl="1" indent="-34290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We can now make inferences about all ProfileIDs, even if they do not list their Political Views</a:t>
            </a:r>
            <a:endParaRPr sz="1800">
              <a:solidFill>
                <a:schemeClr val="dk1"/>
              </a:solidFill>
              <a:latin typeface="Montserrat"/>
              <a:ea typeface="Montserrat"/>
              <a:cs typeface="Montserrat"/>
              <a:sym typeface="Montserrat"/>
            </a:endParaRPr>
          </a:p>
          <a:p>
            <a:pPr marL="91440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0"/>
          <p:cNvSpPr/>
          <p:nvPr/>
        </p:nvSpPr>
        <p:spPr>
          <a:xfrm>
            <a:off x="386308" y="147496"/>
            <a:ext cx="7757379" cy="553998"/>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dirty="0">
                <a:solidFill>
                  <a:srgbClr val="57068C"/>
                </a:solidFill>
                <a:latin typeface="Arimo"/>
                <a:ea typeface="Arimo"/>
                <a:cs typeface="Arimo"/>
                <a:sym typeface="Arimo"/>
              </a:rPr>
              <a:t>Practice: Books and Gender</a:t>
            </a:r>
            <a:endParaRPr sz="3000" b="1" dirty="0">
              <a:solidFill>
                <a:srgbClr val="57068C"/>
              </a:solidFill>
              <a:latin typeface="Arimo"/>
              <a:ea typeface="Arimo"/>
              <a:cs typeface="Arimo"/>
              <a:sym typeface="Arimo"/>
            </a:endParaRPr>
          </a:p>
        </p:txBody>
      </p:sp>
      <p:sp>
        <p:nvSpPr>
          <p:cNvPr id="263" name="Google Shape;263;p20"/>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264" name="Google Shape;264;p20"/>
          <p:cNvSpPr txBox="1"/>
          <p:nvPr/>
        </p:nvSpPr>
        <p:spPr>
          <a:xfrm>
            <a:off x="529119" y="1376737"/>
            <a:ext cx="8211300" cy="1939500"/>
          </a:xfrm>
          <a:prstGeom prst="rect">
            <a:avLst/>
          </a:prstGeom>
          <a:noFill/>
          <a:ln>
            <a:noFill/>
          </a:ln>
        </p:spPr>
        <p:txBody>
          <a:bodyPr spcFirstLastPara="1" wrap="square" lIns="91425" tIns="45700" rIns="91425" bIns="45700" anchor="t" anchorCtr="0">
            <a:spAutoFit/>
          </a:bodyPr>
          <a:lstStyle/>
          <a:p>
            <a:pPr marL="285750" marR="0" lvl="0" indent="-158750" algn="l" rtl="0">
              <a:spcBef>
                <a:spcPts val="0"/>
              </a:spcBef>
              <a:spcAft>
                <a:spcPts val="0"/>
              </a:spcAft>
              <a:buClr>
                <a:schemeClr val="dk1"/>
              </a:buClr>
              <a:buSzPts val="2000"/>
              <a:buFont typeface="Arial"/>
              <a:buNone/>
            </a:pPr>
            <a:endParaRPr sz="200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2000"/>
              <a:buFont typeface="Montserrat"/>
              <a:buChar char="•"/>
            </a:pPr>
            <a:r>
              <a:rPr lang="en-US" sz="2000">
                <a:solidFill>
                  <a:schemeClr val="dk1"/>
                </a:solidFill>
                <a:latin typeface="Montserrat"/>
                <a:ea typeface="Montserrat"/>
                <a:cs typeface="Montserrat"/>
                <a:sym typeface="Montserrat"/>
              </a:rPr>
              <a:t>Analyze Book preferences by gender. What are the books that men like and what are the books that women like? Show the lifts and log-odds.</a:t>
            </a:r>
            <a:endParaRPr sz="2000">
              <a:solidFill>
                <a:schemeClr val="dk1"/>
              </a:solidFill>
              <a:latin typeface="Montserrat"/>
              <a:ea typeface="Montserrat"/>
              <a:cs typeface="Montserrat"/>
              <a:sym typeface="Montserrat"/>
            </a:endParaRPr>
          </a:p>
          <a:p>
            <a:pPr marL="285750" marR="0" lvl="0" indent="-158750" algn="l" rtl="0">
              <a:spcBef>
                <a:spcPts val="0"/>
              </a:spcBef>
              <a:spcAft>
                <a:spcPts val="0"/>
              </a:spcAft>
              <a:buClr>
                <a:schemeClr val="dk1"/>
              </a:buClr>
              <a:buSzPts val="2000"/>
              <a:buFont typeface="Arial"/>
              <a:buNone/>
            </a:pPr>
            <a:endParaRPr sz="2000">
              <a:solidFill>
                <a:schemeClr val="dk1"/>
              </a:solidFill>
              <a:latin typeface="Montserrat"/>
              <a:ea typeface="Montserrat"/>
              <a:cs typeface="Montserrat"/>
              <a:sym typeface="Montserrat"/>
            </a:endParaRPr>
          </a:p>
          <a:p>
            <a:pPr marL="0" marR="0" lvl="0" indent="0" algn="l" rtl="0">
              <a:spcBef>
                <a:spcPts val="0"/>
              </a:spcBef>
              <a:spcAft>
                <a:spcPts val="0"/>
              </a:spcAft>
              <a:buNone/>
            </a:pPr>
            <a:endParaRPr sz="2000">
              <a:solidFill>
                <a:schemeClr val="dk1"/>
              </a:solidFill>
              <a:latin typeface="Montserrat"/>
              <a:ea typeface="Montserrat"/>
              <a:cs typeface="Montserrat"/>
              <a:sym typeface="Montserrat"/>
            </a:endParaRPr>
          </a:p>
        </p:txBody>
      </p:sp>
    </p:spTree>
    <p:extLst>
      <p:ext uri="{BB962C8B-B14F-4D97-AF65-F5344CB8AC3E}">
        <p14:creationId xmlns:p14="http://schemas.microsoft.com/office/powerpoint/2010/main" val="29412637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6"/>
          <p:cNvSpPr/>
          <p:nvPr/>
        </p:nvSpPr>
        <p:spPr>
          <a:xfrm>
            <a:off x="1590675" y="2721125"/>
            <a:ext cx="5401800" cy="73862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200" b="1" dirty="0">
                <a:solidFill>
                  <a:srgbClr val="57068C"/>
                </a:solidFill>
                <a:latin typeface="Arimo"/>
                <a:ea typeface="Arimo"/>
                <a:cs typeface="Arimo"/>
                <a:sym typeface="Arimo"/>
              </a:rPr>
              <a:t>Appendix: Variables</a:t>
            </a:r>
            <a:endParaRPr sz="1600" dirty="0">
              <a:solidFill>
                <a:srgbClr val="57068C"/>
              </a:solidFill>
              <a:latin typeface="Arimo"/>
              <a:ea typeface="Arimo"/>
              <a:cs typeface="Arimo"/>
              <a:sym typeface="Arim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12c30a3ea24_0_12"/>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Need for Subqueries</a:t>
            </a:r>
            <a:endParaRPr>
              <a:solidFill>
                <a:srgbClr val="57068C"/>
              </a:solidFill>
              <a:latin typeface="Montserrat"/>
              <a:ea typeface="Montserrat"/>
              <a:cs typeface="Montserrat"/>
              <a:sym typeface="Montserrat"/>
            </a:endParaRPr>
          </a:p>
        </p:txBody>
      </p:sp>
      <p:sp>
        <p:nvSpPr>
          <p:cNvPr id="107" name="Google Shape;107;g12c30a3ea24_0_12"/>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08" name="Google Shape;108;g12c30a3ea24_0_12"/>
          <p:cNvSpPr txBox="1"/>
          <p:nvPr/>
        </p:nvSpPr>
        <p:spPr>
          <a:xfrm>
            <a:off x="183175" y="900650"/>
            <a:ext cx="8022000" cy="1754286"/>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Compute the national average sale price across all houses in the database</a:t>
            </a:r>
          </a:p>
          <a:p>
            <a:pPr marL="285750" marR="0" lvl="0" indent="-285750" algn="l" rtl="0">
              <a:spcBef>
                <a:spcPts val="0"/>
              </a:spcBef>
              <a:spcAft>
                <a:spcPts val="0"/>
              </a:spcAft>
              <a:buClr>
                <a:schemeClr val="dk1"/>
              </a:buClr>
              <a:buSzPts val="1800"/>
              <a:buFont typeface="Calibri"/>
              <a:buChar char="•"/>
            </a:pPr>
            <a:endParaRPr sz="1800" dirty="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SELECT AVG(</a:t>
            </a:r>
            <a:r>
              <a:rPr lang="en-US" sz="1800" dirty="0" err="1">
                <a:solidFill>
                  <a:schemeClr val="dk1"/>
                </a:solidFill>
                <a:latin typeface="Calibri"/>
                <a:ea typeface="Calibri"/>
                <a:cs typeface="Calibri"/>
                <a:sym typeface="Calibri"/>
              </a:rPr>
              <a:t>mkt_price</a:t>
            </a:r>
            <a:r>
              <a:rPr lang="en-US" sz="1800" dirty="0">
                <a:solidFill>
                  <a:schemeClr val="dk1"/>
                </a:solidFill>
                <a:latin typeface="Calibri"/>
                <a:ea typeface="Calibri"/>
                <a:cs typeface="Calibri"/>
                <a:sym typeface="Calibri"/>
              </a:rPr>
              <a:t>) </a:t>
            </a:r>
            <a:br>
              <a:rPr lang="en-US" sz="1800" dirty="0">
                <a:solidFill>
                  <a:schemeClr val="dk1"/>
                </a:solidFill>
                <a:latin typeface="Calibri"/>
                <a:ea typeface="Calibri"/>
                <a:cs typeface="Calibri"/>
                <a:sym typeface="Calibri"/>
              </a:rPr>
            </a:br>
            <a:r>
              <a:rPr lang="en-US" sz="1800" dirty="0">
                <a:solidFill>
                  <a:schemeClr val="dk1"/>
                </a:solidFill>
                <a:latin typeface="Calibri"/>
                <a:ea typeface="Calibri"/>
                <a:cs typeface="Calibri"/>
                <a:sym typeface="Calibri"/>
              </a:rPr>
              <a:t>FROM transactions</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B7C24EFB-B3FA-6D5C-1F8E-5F37C15B2FE2}"/>
              </a:ext>
            </a:extLst>
          </p:cNvPr>
          <p:cNvPicPr>
            <a:picLocks noChangeAspect="1"/>
          </p:cNvPicPr>
          <p:nvPr/>
        </p:nvPicPr>
        <p:blipFill>
          <a:blip r:embed="rId5"/>
          <a:stretch>
            <a:fillRect/>
          </a:stretch>
        </p:blipFill>
        <p:spPr>
          <a:xfrm>
            <a:off x="1163945" y="2576991"/>
            <a:ext cx="6816010" cy="3222633"/>
          </a:xfrm>
          <a:prstGeom prst="rect">
            <a:avLst/>
          </a:prstGeom>
        </p:spPr>
      </p:pic>
      <p:pic>
        <p:nvPicPr>
          <p:cNvPr id="4" name="ElevenLabs_2023-10-18T16_00_09_Panos_ivc_s50_sb100_se41_b_m2">
            <a:hlinkClick r:id="" action="ppaction://media"/>
            <a:extLst>
              <a:ext uri="{FF2B5EF4-FFF2-40B4-BE49-F238E27FC236}">
                <a16:creationId xmlns:a16="http://schemas.microsoft.com/office/drawing/2014/main" id="{3E22A378-95C6-D626-D858-B678A190B6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74000" y="113824"/>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2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p:nvPr/>
        </p:nvSpPr>
        <p:spPr>
          <a:xfrm>
            <a:off x="386308" y="147496"/>
            <a:ext cx="7757379" cy="553998"/>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Variables</a:t>
            </a:r>
            <a:endParaRPr sz="3000" b="1">
              <a:solidFill>
                <a:srgbClr val="57068C"/>
              </a:solidFill>
              <a:latin typeface="Arimo"/>
              <a:ea typeface="Arimo"/>
              <a:cs typeface="Arimo"/>
              <a:sym typeface="Arimo"/>
            </a:endParaRPr>
          </a:p>
        </p:txBody>
      </p:sp>
      <p:sp>
        <p:nvSpPr>
          <p:cNvPr id="242" name="Google Shape;242;p17"/>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243" name="Google Shape;243;p17"/>
          <p:cNvSpPr txBox="1"/>
          <p:nvPr/>
        </p:nvSpPr>
        <p:spPr>
          <a:xfrm>
            <a:off x="211619" y="1378168"/>
            <a:ext cx="8658000" cy="45252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Variables in SQL allow us to store values in generic names and reuse the generic names instead of the literal values</a:t>
            </a:r>
            <a:endParaRPr>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Sometimes we want to make our queries generic, and have placeholders</a:t>
            </a:r>
            <a:endParaRPr>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b="1" i="0" u="none" strike="noStrike" cap="none">
                <a:solidFill>
                  <a:schemeClr val="dk1"/>
                </a:solidFill>
                <a:latin typeface="Montserrat"/>
                <a:ea typeface="Montserrat"/>
                <a:cs typeface="Montserrat"/>
                <a:sym typeface="Montserrat"/>
              </a:rPr>
              <a:t>SET @band = ‘Radiohead’</a:t>
            </a:r>
            <a:endParaRPr>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Other times we want to store the (single value) result of a query in a variable to use later.</a:t>
            </a:r>
            <a:endParaRPr>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i="0" u="none" strike="noStrike" cap="none">
                <a:solidFill>
                  <a:schemeClr val="dk1"/>
                </a:solidFill>
                <a:latin typeface="Montserrat"/>
                <a:ea typeface="Montserrat"/>
                <a:cs typeface="Montserrat"/>
                <a:sym typeface="Montserrat"/>
              </a:rPr>
              <a:t>Number of liberal students</a:t>
            </a:r>
            <a:endParaRPr>
              <a:latin typeface="Montserrat"/>
              <a:ea typeface="Montserrat"/>
              <a:cs typeface="Montserrat"/>
              <a:sym typeface="Montserrat"/>
            </a:endParaRPr>
          </a:p>
          <a:p>
            <a:pPr marL="742950" marR="0" lvl="1" indent="-285750" algn="l" rtl="0">
              <a:spcBef>
                <a:spcPts val="0"/>
              </a:spcBef>
              <a:spcAft>
                <a:spcPts val="0"/>
              </a:spcAft>
              <a:buClr>
                <a:schemeClr val="dk1"/>
              </a:buClr>
              <a:buSzPts val="1800"/>
              <a:buFont typeface="Montserrat"/>
              <a:buChar char="•"/>
            </a:pPr>
            <a:r>
              <a:rPr lang="en-US" sz="1800" b="1" i="0" u="none" strike="noStrike" cap="none">
                <a:solidFill>
                  <a:schemeClr val="dk1"/>
                </a:solidFill>
                <a:latin typeface="Montserrat"/>
                <a:ea typeface="Montserrat"/>
                <a:cs typeface="Montserrat"/>
                <a:sym typeface="Montserrat"/>
              </a:rPr>
              <a:t>SET @liberal = (SELECT COUNT(*) FROM Profiles WHERE PoliticalViews=‘Liberal’)</a:t>
            </a:r>
            <a:endParaRPr>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Variables are especially useful when we execute a sequence of SQL statements and we want to reuse results from previous queries.</a:t>
            </a:r>
            <a:endParaRPr>
              <a:latin typeface="Montserrat"/>
              <a:ea typeface="Montserrat"/>
              <a:cs typeface="Montserrat"/>
              <a:sym typeface="Montserrat"/>
            </a:endParaRPr>
          </a:p>
          <a:p>
            <a:pPr marL="742950" marR="0" lvl="1" indent="-171450" algn="l" rtl="0">
              <a:spcBef>
                <a:spcPts val="0"/>
              </a:spcBef>
              <a:spcAft>
                <a:spcPts val="0"/>
              </a:spcAft>
              <a:buClr>
                <a:schemeClr val="dk1"/>
              </a:buClr>
              <a:buSzPts val="1800"/>
              <a:buFont typeface="Arial"/>
              <a:buNone/>
            </a:pPr>
            <a:endParaRPr sz="180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8"/>
          <p:cNvSpPr/>
          <p:nvPr/>
        </p:nvSpPr>
        <p:spPr>
          <a:xfrm>
            <a:off x="386308" y="147496"/>
            <a:ext cx="7757379" cy="553998"/>
          </a:xfrm>
          <a:prstGeom prst="rect">
            <a:avLst/>
          </a:prstGeom>
          <a:noFill/>
          <a:ln>
            <a:noFill/>
          </a:ln>
        </p:spPr>
        <p:txBody>
          <a:bodyPr spcFirstLastPara="1" wrap="square" lIns="45700" tIns="45700" rIns="45700" bIns="45700" anchor="t" anchorCtr="0">
            <a:spAutoFit/>
          </a:bodyPr>
          <a:lstStyle/>
          <a:p>
            <a:pPr marL="0" marR="0" lvl="0" indent="0" algn="l" rtl="0">
              <a:spcBef>
                <a:spcPts val="0"/>
              </a:spcBef>
              <a:spcAft>
                <a:spcPts val="0"/>
              </a:spcAft>
              <a:buNone/>
            </a:pPr>
            <a:r>
              <a:rPr lang="en-US" sz="3000" b="1">
                <a:solidFill>
                  <a:srgbClr val="57068C"/>
                </a:solidFill>
                <a:latin typeface="Arimo"/>
                <a:ea typeface="Arimo"/>
                <a:cs typeface="Arimo"/>
                <a:sym typeface="Arimo"/>
              </a:rPr>
              <a:t>Subqueries, Variables, and so on</a:t>
            </a:r>
            <a:endParaRPr sz="3000" b="1">
              <a:solidFill>
                <a:srgbClr val="57068C"/>
              </a:solidFill>
              <a:latin typeface="Arimo"/>
              <a:ea typeface="Arimo"/>
              <a:cs typeface="Arimo"/>
              <a:sym typeface="Arimo"/>
            </a:endParaRPr>
          </a:p>
        </p:txBody>
      </p:sp>
      <p:sp>
        <p:nvSpPr>
          <p:cNvPr id="249" name="Google Shape;249;p18"/>
          <p:cNvSpPr/>
          <p:nvPr/>
        </p:nvSpPr>
        <p:spPr>
          <a:xfrm>
            <a:off x="469900" y="1282700"/>
            <a:ext cx="8204200" cy="307777"/>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250" name="Google Shape;250;p18"/>
          <p:cNvSpPr txBox="1"/>
          <p:nvPr/>
        </p:nvSpPr>
        <p:spPr>
          <a:xfrm>
            <a:off x="529119" y="1376737"/>
            <a:ext cx="8211300" cy="3417000"/>
          </a:xfrm>
          <a:prstGeom prst="rect">
            <a:avLst/>
          </a:prstGeom>
          <a:noFill/>
          <a:ln>
            <a:noFill/>
          </a:ln>
        </p:spPr>
        <p:txBody>
          <a:bodyPr spcFirstLastPara="1" wrap="square" lIns="91425" tIns="45700" rIns="91425" bIns="45700" anchor="t" anchorCtr="0">
            <a:spAutoFit/>
          </a:bodyPr>
          <a:lstStyle/>
          <a:p>
            <a:pPr marL="285750" marR="0" lvl="0" indent="-17145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Find the Music that people that like Radiohead tend to like.</a:t>
            </a:r>
            <a:endParaRPr>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Repeat the query above for Jay Z</a:t>
            </a:r>
            <a:endParaRPr>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a:p>
            <a:pPr marL="285750" marR="0" lvl="0" indent="-171450" algn="l" rtl="0">
              <a:spcBef>
                <a:spcPts val="0"/>
              </a:spcBef>
              <a:spcAft>
                <a:spcPts val="0"/>
              </a:spcAft>
              <a:buClr>
                <a:schemeClr val="dk1"/>
              </a:buClr>
              <a:buSzPts val="1800"/>
              <a:buFont typeface="Arial"/>
              <a:buNone/>
            </a:pPr>
            <a:endParaRPr sz="1800">
              <a:solidFill>
                <a:schemeClr val="dk1"/>
              </a:solidFill>
              <a:latin typeface="Montserrat"/>
              <a:ea typeface="Montserrat"/>
              <a:cs typeface="Montserrat"/>
              <a:sym typeface="Montserrat"/>
            </a:endParaRPr>
          </a:p>
          <a:p>
            <a:pPr marL="285750" marR="0" lvl="0" indent="-285750" algn="l" rtl="0">
              <a:spcBef>
                <a:spcPts val="0"/>
              </a:spcBef>
              <a:spcAft>
                <a:spcPts val="0"/>
              </a:spcAft>
              <a:buClr>
                <a:schemeClr val="dk1"/>
              </a:buClr>
              <a:buSzPts val="1800"/>
              <a:buFont typeface="Montserrat"/>
              <a:buChar char="•"/>
            </a:pPr>
            <a:r>
              <a:rPr lang="en-US" sz="1800">
                <a:solidFill>
                  <a:schemeClr val="dk1"/>
                </a:solidFill>
                <a:latin typeface="Montserrat"/>
                <a:ea typeface="Montserrat"/>
                <a:cs typeface="Montserrat"/>
                <a:sym typeface="Montserrat"/>
              </a:rPr>
              <a:t>Make your query generic, by using a @band variable and then set it appropriately:</a:t>
            </a:r>
            <a:endParaRPr>
              <a:latin typeface="Montserrat"/>
              <a:ea typeface="Montserrat"/>
              <a:cs typeface="Montserrat"/>
              <a:sym typeface="Montserrat"/>
            </a:endParaRPr>
          </a:p>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a:p>
            <a:pPr marL="914400" marR="0" lvl="2" indent="0" algn="l" rtl="0">
              <a:spcBef>
                <a:spcPts val="0"/>
              </a:spcBef>
              <a:spcAft>
                <a:spcPts val="0"/>
              </a:spcAft>
              <a:buNone/>
            </a:pPr>
            <a:r>
              <a:rPr lang="en-US" sz="1800" i="0" u="none" strike="noStrike" cap="none">
                <a:solidFill>
                  <a:schemeClr val="dk1"/>
                </a:solidFill>
                <a:latin typeface="Montserrat"/>
                <a:ea typeface="Montserrat"/>
                <a:cs typeface="Montserrat"/>
                <a:sym typeface="Montserrat"/>
              </a:rPr>
              <a:t>SET @band = ‘Radiohead’ </a:t>
            </a:r>
            <a:endParaRPr>
              <a:latin typeface="Montserrat"/>
              <a:ea typeface="Montserrat"/>
              <a:cs typeface="Montserrat"/>
              <a:sym typeface="Montserrat"/>
            </a:endParaRPr>
          </a:p>
          <a:p>
            <a:pPr marL="914400" marR="0" lvl="2" indent="0" algn="l" rtl="0">
              <a:spcBef>
                <a:spcPts val="0"/>
              </a:spcBef>
              <a:spcAft>
                <a:spcPts val="0"/>
              </a:spcAft>
              <a:buNone/>
            </a:pPr>
            <a:r>
              <a:rPr lang="en-US" sz="1800" i="0" u="none" strike="noStrike" cap="none">
                <a:solidFill>
                  <a:schemeClr val="dk1"/>
                </a:solidFill>
                <a:latin typeface="Montserrat"/>
                <a:ea typeface="Montserrat"/>
                <a:cs typeface="Montserrat"/>
                <a:sym typeface="Montserrat"/>
              </a:rPr>
              <a:t>	vs</a:t>
            </a:r>
            <a:endParaRPr>
              <a:latin typeface="Montserrat"/>
              <a:ea typeface="Montserrat"/>
              <a:cs typeface="Montserrat"/>
              <a:sym typeface="Montserrat"/>
            </a:endParaRPr>
          </a:p>
          <a:p>
            <a:pPr marL="914400" marR="0" lvl="2" indent="0" algn="l" rtl="0">
              <a:spcBef>
                <a:spcPts val="0"/>
              </a:spcBef>
              <a:spcAft>
                <a:spcPts val="0"/>
              </a:spcAft>
              <a:buNone/>
            </a:pPr>
            <a:r>
              <a:rPr lang="en-US" sz="1800" i="0" u="none" strike="noStrike" cap="none">
                <a:solidFill>
                  <a:schemeClr val="dk1"/>
                </a:solidFill>
                <a:latin typeface="Montserrat"/>
                <a:ea typeface="Montserrat"/>
                <a:cs typeface="Montserrat"/>
                <a:sym typeface="Montserrat"/>
              </a:rPr>
              <a:t>SET @band = ‘Jay Z’ </a:t>
            </a:r>
            <a:endParaRPr>
              <a:latin typeface="Montserrat"/>
              <a:ea typeface="Montserrat"/>
              <a:cs typeface="Montserrat"/>
              <a:sym typeface="Montserrat"/>
            </a:endParaRPr>
          </a:p>
          <a:p>
            <a:pPr marL="0" marR="0" lvl="0" indent="0" algn="l" rtl="0">
              <a:spcBef>
                <a:spcPts val="0"/>
              </a:spcBef>
              <a:spcAft>
                <a:spcPts val="0"/>
              </a:spcAft>
              <a:buNone/>
            </a:pPr>
            <a:endParaRPr sz="1800">
              <a:solidFill>
                <a:schemeClr val="dk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12c30a3ea24_0_12"/>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Need for Subqueries</a:t>
            </a:r>
            <a:endParaRPr>
              <a:solidFill>
                <a:srgbClr val="57068C"/>
              </a:solidFill>
              <a:latin typeface="Montserrat"/>
              <a:ea typeface="Montserrat"/>
              <a:cs typeface="Montserrat"/>
              <a:sym typeface="Montserrat"/>
            </a:endParaRPr>
          </a:p>
        </p:txBody>
      </p:sp>
      <p:sp>
        <p:nvSpPr>
          <p:cNvPr id="107" name="Google Shape;107;g12c30a3ea24_0_12"/>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08" name="Google Shape;108;g12c30a3ea24_0_12"/>
          <p:cNvSpPr txBox="1"/>
          <p:nvPr/>
        </p:nvSpPr>
        <p:spPr>
          <a:xfrm>
            <a:off x="183175" y="900650"/>
            <a:ext cx="8022000" cy="2585283"/>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Compute the national average sale price across all houses in the database</a:t>
            </a:r>
            <a:endParaRPr sz="1800" i="1" dirty="0">
              <a:solidFill>
                <a:schemeClr val="bg1">
                  <a:lumMod val="65000"/>
                </a:schemeClr>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SELECT AVG(</a:t>
            </a:r>
            <a:r>
              <a:rPr lang="en-US" sz="1800" i="1" dirty="0" err="1">
                <a:solidFill>
                  <a:schemeClr val="bg1">
                    <a:lumMod val="65000"/>
                  </a:schemeClr>
                </a:solidFill>
                <a:latin typeface="Calibri"/>
                <a:ea typeface="Calibri"/>
                <a:cs typeface="Calibri"/>
                <a:sym typeface="Calibri"/>
              </a:rPr>
              <a:t>mkt_price</a:t>
            </a:r>
            <a:r>
              <a:rPr lang="en-US" sz="1800" i="1" dirty="0">
                <a:solidFill>
                  <a:schemeClr val="bg1">
                    <a:lumMod val="65000"/>
                  </a:schemeClr>
                </a:solidFill>
                <a:latin typeface="Calibri"/>
                <a:ea typeface="Calibri"/>
                <a:cs typeface="Calibri"/>
                <a:sym typeface="Calibri"/>
              </a:rPr>
              <a:t>) </a:t>
            </a:r>
            <a:br>
              <a:rPr lang="en-US" sz="1800" i="1" dirty="0">
                <a:solidFill>
                  <a:schemeClr val="bg1">
                    <a:lumMod val="65000"/>
                  </a:schemeClr>
                </a:solidFill>
                <a:latin typeface="Calibri"/>
                <a:ea typeface="Calibri"/>
                <a:cs typeface="Calibri"/>
                <a:sym typeface="Calibri"/>
              </a:rPr>
            </a:br>
            <a:r>
              <a:rPr lang="en-US" sz="1800" i="1" dirty="0">
                <a:solidFill>
                  <a:schemeClr val="bg1">
                    <a:lumMod val="65000"/>
                  </a:schemeClr>
                </a:solidFill>
                <a:latin typeface="Calibri"/>
                <a:ea typeface="Calibri"/>
                <a:cs typeface="Calibri"/>
                <a:sym typeface="Calibri"/>
              </a:rPr>
              <a:t>FROM transactions</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in each city</a:t>
            </a:r>
            <a:endParaRPr sz="1800" dirty="0">
              <a:solidFill>
                <a:schemeClr val="dk1"/>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SELECT city, AVG(</a:t>
            </a:r>
            <a:r>
              <a:rPr lang="en-US" sz="1800" dirty="0" err="1">
                <a:solidFill>
                  <a:schemeClr val="dk1"/>
                </a:solidFill>
                <a:latin typeface="Calibri"/>
                <a:ea typeface="Calibri"/>
                <a:cs typeface="Calibri"/>
                <a:sym typeface="Calibri"/>
              </a:rPr>
              <a:t>mkt_price</a:t>
            </a:r>
            <a:r>
              <a:rPr lang="en-US" sz="1800" dirty="0">
                <a:solidFill>
                  <a:schemeClr val="dk1"/>
                </a:solidFill>
                <a:latin typeface="Calibri"/>
                <a:ea typeface="Calibri"/>
                <a:cs typeface="Calibri"/>
                <a:sym typeface="Calibri"/>
              </a:rPr>
              <a:t>) AS </a:t>
            </a:r>
            <a:r>
              <a:rPr lang="en-US" sz="1800" dirty="0" err="1">
                <a:solidFill>
                  <a:schemeClr val="dk1"/>
                </a:solidFill>
                <a:latin typeface="Calibri"/>
                <a:ea typeface="Calibri"/>
                <a:cs typeface="Calibri"/>
                <a:sym typeface="Calibri"/>
              </a:rPr>
              <a:t>avg_price</a:t>
            </a:r>
            <a:endParaRPr sz="1800" dirty="0">
              <a:solidFill>
                <a:schemeClr val="dk1"/>
              </a:solidFill>
              <a:latin typeface="Calibri"/>
              <a:ea typeface="Calibri"/>
              <a:cs typeface="Calibri"/>
              <a:sym typeface="Calibri"/>
            </a:endParaRPr>
          </a:p>
          <a:p>
            <a:pPr marL="914400" marR="0" lvl="0" indent="0" algn="l" rtl="0">
              <a:spcBef>
                <a:spcPts val="0"/>
              </a:spcBef>
              <a:spcAft>
                <a:spcPts val="0"/>
              </a:spcAft>
              <a:buNone/>
            </a:pPr>
            <a:r>
              <a:rPr lang="en-US" sz="1800" dirty="0">
                <a:solidFill>
                  <a:schemeClr val="dk1"/>
                </a:solidFill>
                <a:latin typeface="Calibri"/>
                <a:ea typeface="Calibri"/>
                <a:cs typeface="Calibri"/>
                <a:sym typeface="Calibri"/>
              </a:rPr>
              <a:t>FROM transactions</a:t>
            </a:r>
            <a:endParaRPr sz="1800" dirty="0">
              <a:solidFill>
                <a:schemeClr val="dk1"/>
              </a:solidFill>
              <a:latin typeface="Calibri"/>
              <a:ea typeface="Calibri"/>
              <a:cs typeface="Calibri"/>
              <a:sym typeface="Calibri"/>
            </a:endParaRPr>
          </a:p>
          <a:p>
            <a:pPr marL="914400" marR="0" lvl="0" indent="0" algn="l" rtl="0">
              <a:spcBef>
                <a:spcPts val="0"/>
              </a:spcBef>
              <a:spcAft>
                <a:spcPts val="0"/>
              </a:spcAft>
              <a:buNone/>
            </a:pPr>
            <a:r>
              <a:rPr lang="en-US" sz="1800" dirty="0">
                <a:solidFill>
                  <a:schemeClr val="dk1"/>
                </a:solidFill>
                <a:latin typeface="Calibri"/>
                <a:ea typeface="Calibri"/>
                <a:cs typeface="Calibri"/>
                <a:sym typeface="Calibri"/>
              </a:rPr>
              <a:t>GROUP BY city</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74F2BBC7-38E8-3422-95D2-9F0E61D9ABFA}"/>
              </a:ext>
            </a:extLst>
          </p:cNvPr>
          <p:cNvPicPr>
            <a:picLocks noChangeAspect="1"/>
          </p:cNvPicPr>
          <p:nvPr/>
        </p:nvPicPr>
        <p:blipFill rotWithShape="1">
          <a:blip r:embed="rId5"/>
          <a:srcRect t="22735" r="22038"/>
          <a:stretch/>
        </p:blipFill>
        <p:spPr>
          <a:xfrm>
            <a:off x="4701526" y="2790579"/>
            <a:ext cx="4233411" cy="3919926"/>
          </a:xfrm>
          <a:prstGeom prst="rect">
            <a:avLst/>
          </a:prstGeom>
        </p:spPr>
      </p:pic>
      <p:pic>
        <p:nvPicPr>
          <p:cNvPr id="4" name="ElevenLabs_2023-10-18T17_28_21_Panos_ivc_s31_sb100_se0_m2">
            <a:hlinkClick r:id="" action="ppaction://media"/>
            <a:extLst>
              <a:ext uri="{FF2B5EF4-FFF2-40B4-BE49-F238E27FC236}">
                <a16:creationId xmlns:a16="http://schemas.microsoft.com/office/drawing/2014/main" id="{8AF3CF99-FB7E-F1C0-3D9A-8CE8BF10247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1600" y="147495"/>
            <a:ext cx="304800" cy="304800"/>
          </a:xfrm>
          <a:prstGeom prst="rect">
            <a:avLst/>
          </a:prstGeom>
        </p:spPr>
      </p:pic>
      <p:pic>
        <p:nvPicPr>
          <p:cNvPr id="5" name="Picture 4">
            <a:extLst>
              <a:ext uri="{FF2B5EF4-FFF2-40B4-BE49-F238E27FC236}">
                <a16:creationId xmlns:a16="http://schemas.microsoft.com/office/drawing/2014/main" id="{89D9AF88-9DCD-C208-4A90-5848FC43F413}"/>
              </a:ext>
            </a:extLst>
          </p:cNvPr>
          <p:cNvPicPr>
            <a:picLocks noChangeAspect="1"/>
          </p:cNvPicPr>
          <p:nvPr/>
        </p:nvPicPr>
        <p:blipFill rotWithShape="1">
          <a:blip r:embed="rId7"/>
          <a:srcRect t="68522" r="64597"/>
          <a:stretch/>
        </p:blipFill>
        <p:spPr>
          <a:xfrm>
            <a:off x="3577244" y="1282700"/>
            <a:ext cx="1513204" cy="636119"/>
          </a:xfrm>
          <a:prstGeom prst="rect">
            <a:avLst/>
          </a:prstGeom>
        </p:spPr>
      </p:pic>
    </p:spTree>
    <p:extLst>
      <p:ext uri="{BB962C8B-B14F-4D97-AF65-F5344CB8AC3E}">
        <p14:creationId xmlns:p14="http://schemas.microsoft.com/office/powerpoint/2010/main" val="2369053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8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12c30a3ea24_0_12"/>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Need for Subqueries</a:t>
            </a:r>
            <a:endParaRPr>
              <a:solidFill>
                <a:srgbClr val="57068C"/>
              </a:solidFill>
              <a:latin typeface="Montserrat"/>
              <a:ea typeface="Montserrat"/>
              <a:cs typeface="Montserrat"/>
              <a:sym typeface="Montserrat"/>
            </a:endParaRPr>
          </a:p>
        </p:txBody>
      </p:sp>
      <p:sp>
        <p:nvSpPr>
          <p:cNvPr id="107" name="Google Shape;107;g12c30a3ea24_0_12"/>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08" name="Google Shape;108;g12c30a3ea24_0_12"/>
          <p:cNvSpPr txBox="1"/>
          <p:nvPr/>
        </p:nvSpPr>
        <p:spPr>
          <a:xfrm>
            <a:off x="183175" y="900650"/>
            <a:ext cx="8022000" cy="452427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Compute the national average sale price across all houses in the database</a:t>
            </a:r>
            <a:endParaRPr sz="1800" i="1" dirty="0">
              <a:solidFill>
                <a:schemeClr val="bg1">
                  <a:lumMod val="65000"/>
                </a:schemeClr>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SELECT AVG(</a:t>
            </a:r>
            <a:r>
              <a:rPr lang="en-US" sz="1800" i="1" dirty="0" err="1">
                <a:solidFill>
                  <a:schemeClr val="bg1">
                    <a:lumMod val="65000"/>
                  </a:schemeClr>
                </a:solidFill>
                <a:latin typeface="Calibri"/>
                <a:ea typeface="Calibri"/>
                <a:cs typeface="Calibri"/>
                <a:sym typeface="Calibri"/>
              </a:rPr>
              <a:t>mkt_price</a:t>
            </a:r>
            <a:r>
              <a:rPr lang="en-US" sz="1800" i="1" dirty="0">
                <a:solidFill>
                  <a:schemeClr val="bg1">
                    <a:lumMod val="65000"/>
                  </a:schemeClr>
                </a:solidFill>
                <a:latin typeface="Calibri"/>
                <a:ea typeface="Calibri"/>
                <a:cs typeface="Calibri"/>
                <a:sym typeface="Calibri"/>
              </a:rPr>
              <a:t>) </a:t>
            </a:r>
            <a:br>
              <a:rPr lang="en-US" sz="1800" i="1" dirty="0">
                <a:solidFill>
                  <a:schemeClr val="bg1">
                    <a:lumMod val="65000"/>
                  </a:schemeClr>
                </a:solidFill>
                <a:latin typeface="Calibri"/>
                <a:ea typeface="Calibri"/>
                <a:cs typeface="Calibri"/>
                <a:sym typeface="Calibri"/>
              </a:rPr>
            </a:br>
            <a:r>
              <a:rPr lang="en-US" sz="1800" i="1" dirty="0">
                <a:solidFill>
                  <a:schemeClr val="bg1">
                    <a:lumMod val="65000"/>
                  </a:schemeClr>
                </a:solidFill>
                <a:latin typeface="Calibri"/>
                <a:ea typeface="Calibri"/>
                <a:cs typeface="Calibri"/>
                <a:sym typeface="Calibri"/>
              </a:rPr>
              <a:t>FROM transactions</a:t>
            </a:r>
            <a:br>
              <a:rPr lang="en-US" sz="1800" i="1" dirty="0">
                <a:solidFill>
                  <a:schemeClr val="bg1">
                    <a:lumMod val="65000"/>
                  </a:schemeClr>
                </a:solidFill>
                <a:latin typeface="Calibri"/>
                <a:ea typeface="Calibri"/>
                <a:cs typeface="Calibri"/>
                <a:sym typeface="Calibri"/>
              </a:rPr>
            </a:br>
            <a:endParaRPr sz="1800" i="1" dirty="0">
              <a:solidFill>
                <a:schemeClr val="bg1">
                  <a:lumMod val="65000"/>
                </a:schemeClr>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List all cities and the average price of the houses in each city</a:t>
            </a:r>
            <a:endParaRPr sz="1800" i="1" dirty="0">
              <a:solidFill>
                <a:schemeClr val="bg1">
                  <a:lumMod val="65000"/>
                </a:schemeClr>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SELECT city, AVG(</a:t>
            </a:r>
            <a:r>
              <a:rPr lang="en-US" sz="1800" i="1" dirty="0" err="1">
                <a:solidFill>
                  <a:schemeClr val="bg1">
                    <a:lumMod val="65000"/>
                  </a:schemeClr>
                </a:solidFill>
                <a:latin typeface="Calibri"/>
                <a:ea typeface="Calibri"/>
                <a:cs typeface="Calibri"/>
                <a:sym typeface="Calibri"/>
              </a:rPr>
              <a:t>mkt_price</a:t>
            </a:r>
            <a:r>
              <a:rPr lang="en-US" sz="1800" i="1" dirty="0">
                <a:solidFill>
                  <a:schemeClr val="bg1">
                    <a:lumMod val="65000"/>
                  </a:schemeClr>
                </a:solidFill>
                <a:latin typeface="Calibri"/>
                <a:ea typeface="Calibri"/>
                <a:cs typeface="Calibri"/>
                <a:sym typeface="Calibri"/>
              </a:rPr>
              <a:t>) AS </a:t>
            </a:r>
            <a:r>
              <a:rPr lang="en-US" sz="1800" i="1" dirty="0" err="1">
                <a:solidFill>
                  <a:schemeClr val="bg1">
                    <a:lumMod val="65000"/>
                  </a:schemeClr>
                </a:solidFill>
                <a:latin typeface="Calibri"/>
                <a:ea typeface="Calibri"/>
                <a:cs typeface="Calibri"/>
                <a:sym typeface="Calibri"/>
              </a:rPr>
              <a:t>avg_price</a:t>
            </a:r>
            <a:endParaRPr sz="1800" i="1" dirty="0">
              <a:solidFill>
                <a:schemeClr val="bg1">
                  <a:lumMod val="65000"/>
                </a:schemeClr>
              </a:solidFill>
              <a:latin typeface="Calibri"/>
              <a:ea typeface="Calibri"/>
              <a:cs typeface="Calibri"/>
              <a:sym typeface="Calibri"/>
            </a:endParaRPr>
          </a:p>
          <a:p>
            <a:pPr marL="914400" marR="0" lvl="0" indent="0" algn="l" rtl="0">
              <a:spcBef>
                <a:spcPts val="0"/>
              </a:spcBef>
              <a:spcAft>
                <a:spcPts val="0"/>
              </a:spcAft>
              <a:buNone/>
            </a:pPr>
            <a:r>
              <a:rPr lang="en-US" sz="1800" i="1" dirty="0">
                <a:solidFill>
                  <a:schemeClr val="bg1">
                    <a:lumMod val="65000"/>
                  </a:schemeClr>
                </a:solidFill>
                <a:latin typeface="Calibri"/>
                <a:ea typeface="Calibri"/>
                <a:cs typeface="Calibri"/>
                <a:sym typeface="Calibri"/>
              </a:rPr>
              <a:t>FROM transactions</a:t>
            </a:r>
            <a:endParaRPr sz="1800" i="1" dirty="0">
              <a:solidFill>
                <a:schemeClr val="bg1">
                  <a:lumMod val="65000"/>
                </a:schemeClr>
              </a:solidFill>
              <a:latin typeface="Calibri"/>
              <a:ea typeface="Calibri"/>
              <a:cs typeface="Calibri"/>
              <a:sym typeface="Calibri"/>
            </a:endParaRPr>
          </a:p>
          <a:p>
            <a:pPr marL="914400" marR="0" lvl="0" indent="0" algn="l" rtl="0">
              <a:spcBef>
                <a:spcPts val="0"/>
              </a:spcBef>
              <a:spcAft>
                <a:spcPts val="0"/>
              </a:spcAft>
              <a:buNone/>
            </a:pPr>
            <a:r>
              <a:rPr lang="en-US" sz="1800" i="1" dirty="0">
                <a:solidFill>
                  <a:schemeClr val="bg1">
                    <a:lumMod val="65000"/>
                  </a:schemeClr>
                </a:solidFill>
                <a:latin typeface="Calibri"/>
                <a:ea typeface="Calibri"/>
                <a:cs typeface="Calibri"/>
                <a:sym typeface="Calibri"/>
              </a:rPr>
              <a:t>GROUP BY city</a:t>
            </a:r>
            <a:br>
              <a:rPr lang="en-US" sz="1800" i="1" dirty="0">
                <a:solidFill>
                  <a:schemeClr val="dk1"/>
                </a:solidFill>
                <a:latin typeface="Calibri"/>
                <a:ea typeface="Calibri"/>
                <a:cs typeface="Calibri"/>
                <a:sym typeface="Calibri"/>
              </a:rPr>
            </a:br>
            <a:endParaRPr sz="1800" i="1" dirty="0">
              <a:solidFill>
                <a:schemeClr val="dk1"/>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for all cities where the average home price is above $550,122.52</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SELECT city, AVG(</a:t>
            </a:r>
            <a:r>
              <a:rPr lang="en-US" sz="1800" dirty="0" err="1">
                <a:solidFill>
                  <a:schemeClr val="dk1"/>
                </a:solidFill>
                <a:latin typeface="Calibri"/>
                <a:ea typeface="Calibri"/>
                <a:cs typeface="Calibri"/>
                <a:sym typeface="Calibri"/>
              </a:rPr>
              <a:t>mkt_price</a:t>
            </a:r>
            <a:r>
              <a:rPr lang="en-US" sz="1800" dirty="0">
                <a:solidFill>
                  <a:schemeClr val="dk1"/>
                </a:solidFill>
                <a:latin typeface="Calibri"/>
                <a:ea typeface="Calibri"/>
                <a:cs typeface="Calibri"/>
                <a:sym typeface="Calibri"/>
              </a:rPr>
              <a:t>) AS </a:t>
            </a:r>
            <a:r>
              <a:rPr lang="en-US" sz="1800" dirty="0" err="1">
                <a:solidFill>
                  <a:schemeClr val="dk1"/>
                </a:solidFill>
                <a:latin typeface="Calibri"/>
                <a:ea typeface="Calibri"/>
                <a:cs typeface="Calibri"/>
                <a:sym typeface="Calibri"/>
              </a:rPr>
              <a:t>avg_price</a:t>
            </a:r>
            <a:endParaRPr sz="1800" dirty="0">
              <a:solidFill>
                <a:schemeClr val="dk1"/>
              </a:solidFill>
              <a:latin typeface="Calibri"/>
              <a:ea typeface="Calibri"/>
              <a:cs typeface="Calibri"/>
              <a:sym typeface="Calibri"/>
            </a:endParaRPr>
          </a:p>
          <a:p>
            <a:pPr marL="914400" lvl="0" indent="0" algn="l" rtl="0">
              <a:spcBef>
                <a:spcPts val="0"/>
              </a:spcBef>
              <a:spcAft>
                <a:spcPts val="0"/>
              </a:spcAft>
              <a:buNone/>
            </a:pPr>
            <a:r>
              <a:rPr lang="en-US" sz="1800" dirty="0">
                <a:solidFill>
                  <a:schemeClr val="dk1"/>
                </a:solidFill>
                <a:latin typeface="Calibri"/>
                <a:ea typeface="Calibri"/>
                <a:cs typeface="Calibri"/>
                <a:sym typeface="Calibri"/>
              </a:rPr>
              <a:t>FROM transactions</a:t>
            </a:r>
            <a:endParaRPr sz="1800" dirty="0">
              <a:solidFill>
                <a:schemeClr val="dk1"/>
              </a:solidFill>
              <a:latin typeface="Calibri"/>
              <a:ea typeface="Calibri"/>
              <a:cs typeface="Calibri"/>
              <a:sym typeface="Calibri"/>
            </a:endParaRPr>
          </a:p>
          <a:p>
            <a:pPr marL="914400" lvl="0" indent="0" algn="l" rtl="0">
              <a:spcBef>
                <a:spcPts val="0"/>
              </a:spcBef>
              <a:spcAft>
                <a:spcPts val="0"/>
              </a:spcAft>
              <a:buNone/>
            </a:pPr>
            <a:r>
              <a:rPr lang="en-US" sz="1800" dirty="0">
                <a:solidFill>
                  <a:schemeClr val="dk1"/>
                </a:solidFill>
                <a:latin typeface="Calibri"/>
                <a:ea typeface="Calibri"/>
                <a:cs typeface="Calibri"/>
                <a:sym typeface="Calibri"/>
              </a:rPr>
              <a:t>GROUP BY city</a:t>
            </a:r>
            <a:br>
              <a:rPr lang="en-US" sz="1800" dirty="0">
                <a:solidFill>
                  <a:schemeClr val="dk1"/>
                </a:solidFill>
                <a:latin typeface="Calibri"/>
                <a:ea typeface="Calibri"/>
                <a:cs typeface="Calibri"/>
                <a:sym typeface="Calibri"/>
              </a:rPr>
            </a:br>
            <a:r>
              <a:rPr lang="en-US" sz="1800" b="1" dirty="0">
                <a:solidFill>
                  <a:schemeClr val="dk1"/>
                </a:solidFill>
                <a:latin typeface="Calibri"/>
                <a:ea typeface="Calibri"/>
                <a:cs typeface="Calibri"/>
                <a:sym typeface="Calibri"/>
              </a:rPr>
              <a:t>HAVING </a:t>
            </a:r>
            <a:r>
              <a:rPr lang="en-US" sz="1800" b="1" dirty="0" err="1">
                <a:solidFill>
                  <a:schemeClr val="dk1"/>
                </a:solidFill>
                <a:latin typeface="Calibri"/>
                <a:ea typeface="Calibri"/>
                <a:cs typeface="Calibri"/>
                <a:sym typeface="Calibri"/>
              </a:rPr>
              <a:t>avg_price</a:t>
            </a:r>
            <a:r>
              <a:rPr lang="en-US" sz="1800" b="1" dirty="0">
                <a:solidFill>
                  <a:schemeClr val="dk1"/>
                </a:solidFill>
                <a:latin typeface="Calibri"/>
                <a:ea typeface="Calibri"/>
                <a:cs typeface="Calibri"/>
                <a:sym typeface="Calibri"/>
              </a:rPr>
              <a:t> &gt; </a:t>
            </a:r>
            <a:r>
              <a:rPr lang="en-US" sz="1800" b="1" dirty="0">
                <a:solidFill>
                  <a:srgbClr val="C00000"/>
                </a:solidFill>
                <a:latin typeface="Calibri"/>
                <a:ea typeface="Calibri"/>
                <a:cs typeface="Calibri"/>
                <a:sym typeface="Calibri"/>
              </a:rPr>
              <a:t>550,122.52</a:t>
            </a:r>
            <a:endParaRPr sz="1800" b="1" dirty="0">
              <a:solidFill>
                <a:srgbClr val="C00000"/>
              </a:solidFill>
              <a:latin typeface="Calibri"/>
              <a:ea typeface="Calibri"/>
              <a:cs typeface="Calibri"/>
              <a:sym typeface="Calibri"/>
            </a:endParaRPr>
          </a:p>
          <a:p>
            <a:pPr marL="91440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64453DA5-792D-056B-331F-7002DF2C90FC}"/>
              </a:ext>
            </a:extLst>
          </p:cNvPr>
          <p:cNvPicPr>
            <a:picLocks noChangeAspect="1"/>
          </p:cNvPicPr>
          <p:nvPr/>
        </p:nvPicPr>
        <p:blipFill>
          <a:blip r:embed="rId5"/>
          <a:stretch>
            <a:fillRect/>
          </a:stretch>
        </p:blipFill>
        <p:spPr>
          <a:xfrm>
            <a:off x="5113235" y="4271418"/>
            <a:ext cx="3929514" cy="1650861"/>
          </a:xfrm>
          <a:prstGeom prst="rect">
            <a:avLst/>
          </a:prstGeom>
        </p:spPr>
      </p:pic>
      <p:pic>
        <p:nvPicPr>
          <p:cNvPr id="5" name="Picture 4">
            <a:extLst>
              <a:ext uri="{FF2B5EF4-FFF2-40B4-BE49-F238E27FC236}">
                <a16:creationId xmlns:a16="http://schemas.microsoft.com/office/drawing/2014/main" id="{A320EAA4-B94F-E4EC-B0C1-6012F49A10F0}"/>
              </a:ext>
            </a:extLst>
          </p:cNvPr>
          <p:cNvPicPr>
            <a:picLocks noChangeAspect="1"/>
          </p:cNvPicPr>
          <p:nvPr/>
        </p:nvPicPr>
        <p:blipFill rotWithShape="1">
          <a:blip r:embed="rId6"/>
          <a:srcRect t="68522" r="64597"/>
          <a:stretch/>
        </p:blipFill>
        <p:spPr>
          <a:xfrm>
            <a:off x="3705166" y="1282700"/>
            <a:ext cx="1513204" cy="636119"/>
          </a:xfrm>
          <a:prstGeom prst="rect">
            <a:avLst/>
          </a:prstGeom>
        </p:spPr>
      </p:pic>
      <p:pic>
        <p:nvPicPr>
          <p:cNvPr id="6" name="ElevenLabs_2023-10-18T18_12_08_Michael_pre_s50_sb75_m1">
            <a:hlinkClick r:id="" action="ppaction://media"/>
            <a:extLst>
              <a:ext uri="{FF2B5EF4-FFF2-40B4-BE49-F238E27FC236}">
                <a16:creationId xmlns:a16="http://schemas.microsoft.com/office/drawing/2014/main" id="{3E35D014-E4F3-FDB8-042D-5256F56BA10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3426" y="115264"/>
            <a:ext cx="304800" cy="304800"/>
          </a:xfrm>
          <a:prstGeom prst="rect">
            <a:avLst/>
          </a:prstGeom>
        </p:spPr>
      </p:pic>
    </p:spTree>
    <p:extLst>
      <p:ext uri="{BB962C8B-B14F-4D97-AF65-F5344CB8AC3E}">
        <p14:creationId xmlns:p14="http://schemas.microsoft.com/office/powerpoint/2010/main" val="1324507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2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12c30a3ea24_0_12"/>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Need for Subqueries</a:t>
            </a:r>
            <a:endParaRPr>
              <a:solidFill>
                <a:srgbClr val="57068C"/>
              </a:solidFill>
              <a:latin typeface="Montserrat"/>
              <a:ea typeface="Montserrat"/>
              <a:cs typeface="Montserrat"/>
              <a:sym typeface="Montserrat"/>
            </a:endParaRPr>
          </a:p>
        </p:txBody>
      </p:sp>
      <p:sp>
        <p:nvSpPr>
          <p:cNvPr id="107" name="Google Shape;107;g12c30a3ea24_0_12"/>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08" name="Google Shape;108;g12c30a3ea24_0_12"/>
          <p:cNvSpPr txBox="1"/>
          <p:nvPr/>
        </p:nvSpPr>
        <p:spPr>
          <a:xfrm>
            <a:off x="183175" y="900650"/>
            <a:ext cx="8022000" cy="53565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Compute the national average sale price across all houses in the database</a:t>
            </a:r>
            <a:endParaRPr sz="1800" i="1" dirty="0">
              <a:solidFill>
                <a:schemeClr val="bg1">
                  <a:lumMod val="65000"/>
                </a:schemeClr>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SELECT AVG(</a:t>
            </a:r>
            <a:r>
              <a:rPr lang="en-US" sz="1800" i="1" dirty="0" err="1">
                <a:solidFill>
                  <a:schemeClr val="bg1">
                    <a:lumMod val="65000"/>
                  </a:schemeClr>
                </a:solidFill>
                <a:latin typeface="Calibri"/>
                <a:ea typeface="Calibri"/>
                <a:cs typeface="Calibri"/>
                <a:sym typeface="Calibri"/>
              </a:rPr>
              <a:t>mkt_price</a:t>
            </a:r>
            <a:r>
              <a:rPr lang="en-US" sz="1800" i="1" dirty="0">
                <a:solidFill>
                  <a:schemeClr val="bg1">
                    <a:lumMod val="65000"/>
                  </a:schemeClr>
                </a:solidFill>
                <a:latin typeface="Calibri"/>
                <a:ea typeface="Calibri"/>
                <a:cs typeface="Calibri"/>
                <a:sym typeface="Calibri"/>
              </a:rPr>
              <a:t>) </a:t>
            </a:r>
            <a:br>
              <a:rPr lang="en-US" sz="1800" i="1" dirty="0">
                <a:solidFill>
                  <a:schemeClr val="bg1">
                    <a:lumMod val="65000"/>
                  </a:schemeClr>
                </a:solidFill>
                <a:latin typeface="Calibri"/>
                <a:ea typeface="Calibri"/>
                <a:cs typeface="Calibri"/>
                <a:sym typeface="Calibri"/>
              </a:rPr>
            </a:br>
            <a:r>
              <a:rPr lang="en-US" sz="1800" i="1" dirty="0">
                <a:solidFill>
                  <a:schemeClr val="bg1">
                    <a:lumMod val="65000"/>
                  </a:schemeClr>
                </a:solidFill>
                <a:latin typeface="Calibri"/>
                <a:ea typeface="Calibri"/>
                <a:cs typeface="Calibri"/>
                <a:sym typeface="Calibri"/>
              </a:rPr>
              <a:t>FROM transactions</a:t>
            </a:r>
            <a:br>
              <a:rPr lang="en-US" sz="1800" i="1" dirty="0">
                <a:solidFill>
                  <a:schemeClr val="bg1">
                    <a:lumMod val="65000"/>
                  </a:schemeClr>
                </a:solidFill>
                <a:latin typeface="Calibri"/>
                <a:ea typeface="Calibri"/>
                <a:cs typeface="Calibri"/>
                <a:sym typeface="Calibri"/>
              </a:rPr>
            </a:br>
            <a:endParaRPr sz="1800" i="1" dirty="0">
              <a:solidFill>
                <a:schemeClr val="bg1">
                  <a:lumMod val="65000"/>
                </a:schemeClr>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List all cities and the average price of the houses in each city</a:t>
            </a:r>
            <a:endParaRPr sz="1800" i="1" dirty="0">
              <a:solidFill>
                <a:schemeClr val="bg1">
                  <a:lumMod val="65000"/>
                </a:schemeClr>
              </a:solidFill>
              <a:latin typeface="Calibri"/>
              <a:ea typeface="Calibri"/>
              <a:cs typeface="Calibri"/>
              <a:sym typeface="Calibri"/>
            </a:endParaRPr>
          </a:p>
          <a:p>
            <a:pPr marL="914400" marR="0" lvl="1" indent="-34290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SELECT city, AVG(</a:t>
            </a:r>
            <a:r>
              <a:rPr lang="en-US" sz="1800" i="1" dirty="0" err="1">
                <a:solidFill>
                  <a:schemeClr val="bg1">
                    <a:lumMod val="65000"/>
                  </a:schemeClr>
                </a:solidFill>
                <a:latin typeface="Calibri"/>
                <a:ea typeface="Calibri"/>
                <a:cs typeface="Calibri"/>
                <a:sym typeface="Calibri"/>
              </a:rPr>
              <a:t>mkt_price</a:t>
            </a:r>
            <a:r>
              <a:rPr lang="en-US" sz="1800" i="1" dirty="0">
                <a:solidFill>
                  <a:schemeClr val="bg1">
                    <a:lumMod val="65000"/>
                  </a:schemeClr>
                </a:solidFill>
                <a:latin typeface="Calibri"/>
                <a:ea typeface="Calibri"/>
                <a:cs typeface="Calibri"/>
                <a:sym typeface="Calibri"/>
              </a:rPr>
              <a:t>) AS </a:t>
            </a:r>
            <a:r>
              <a:rPr lang="en-US" sz="1800" i="1" dirty="0" err="1">
                <a:solidFill>
                  <a:schemeClr val="bg1">
                    <a:lumMod val="65000"/>
                  </a:schemeClr>
                </a:solidFill>
                <a:latin typeface="Calibri"/>
                <a:ea typeface="Calibri"/>
                <a:cs typeface="Calibri"/>
                <a:sym typeface="Calibri"/>
              </a:rPr>
              <a:t>avg_price</a:t>
            </a:r>
            <a:endParaRPr sz="1800" i="1" dirty="0">
              <a:solidFill>
                <a:schemeClr val="bg1">
                  <a:lumMod val="65000"/>
                </a:schemeClr>
              </a:solidFill>
              <a:latin typeface="Calibri"/>
              <a:ea typeface="Calibri"/>
              <a:cs typeface="Calibri"/>
              <a:sym typeface="Calibri"/>
            </a:endParaRPr>
          </a:p>
          <a:p>
            <a:pPr marL="914400" marR="0" lvl="0" indent="0" algn="l" rtl="0">
              <a:spcBef>
                <a:spcPts val="0"/>
              </a:spcBef>
              <a:spcAft>
                <a:spcPts val="0"/>
              </a:spcAft>
              <a:buNone/>
            </a:pPr>
            <a:r>
              <a:rPr lang="en-US" sz="1800" i="1" dirty="0">
                <a:solidFill>
                  <a:schemeClr val="bg1">
                    <a:lumMod val="65000"/>
                  </a:schemeClr>
                </a:solidFill>
                <a:latin typeface="Calibri"/>
                <a:ea typeface="Calibri"/>
                <a:cs typeface="Calibri"/>
                <a:sym typeface="Calibri"/>
              </a:rPr>
              <a:t>FROM transactions</a:t>
            </a:r>
            <a:endParaRPr sz="1800" i="1" dirty="0">
              <a:solidFill>
                <a:schemeClr val="bg1">
                  <a:lumMod val="65000"/>
                </a:schemeClr>
              </a:solidFill>
              <a:latin typeface="Calibri"/>
              <a:ea typeface="Calibri"/>
              <a:cs typeface="Calibri"/>
              <a:sym typeface="Calibri"/>
            </a:endParaRPr>
          </a:p>
          <a:p>
            <a:pPr marL="914400" marR="0" lvl="0" indent="0" algn="l" rtl="0">
              <a:spcBef>
                <a:spcPts val="0"/>
              </a:spcBef>
              <a:spcAft>
                <a:spcPts val="0"/>
              </a:spcAft>
              <a:buNone/>
            </a:pPr>
            <a:r>
              <a:rPr lang="en-US" sz="1800" i="1" dirty="0">
                <a:solidFill>
                  <a:schemeClr val="bg1">
                    <a:lumMod val="65000"/>
                  </a:schemeClr>
                </a:solidFill>
                <a:latin typeface="Calibri"/>
                <a:ea typeface="Calibri"/>
                <a:cs typeface="Calibri"/>
                <a:sym typeface="Calibri"/>
              </a:rPr>
              <a:t>GROUP BY city</a:t>
            </a:r>
            <a:br>
              <a:rPr lang="en-US" sz="1800" i="1" dirty="0">
                <a:solidFill>
                  <a:schemeClr val="bg1">
                    <a:lumMod val="65000"/>
                  </a:schemeClr>
                </a:solidFill>
                <a:latin typeface="Calibri"/>
                <a:ea typeface="Calibri"/>
                <a:cs typeface="Calibri"/>
                <a:sym typeface="Calibri"/>
              </a:rPr>
            </a:br>
            <a:endParaRPr sz="1800" i="1" dirty="0">
              <a:solidFill>
                <a:schemeClr val="bg1">
                  <a:lumMod val="65000"/>
                </a:schemeClr>
              </a:solidFill>
              <a:latin typeface="Calibri"/>
              <a:ea typeface="Calibri"/>
              <a:cs typeface="Calibri"/>
              <a:sym typeface="Calibri"/>
            </a:endParaRPr>
          </a:p>
          <a:p>
            <a:pPr marL="285750" marR="0" lvl="0" indent="-28575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List all cities and the average price of the houses for all cities where the average home price is above $550,122.52</a:t>
            </a:r>
            <a:endParaRPr sz="1800" i="1" dirty="0">
              <a:solidFill>
                <a:schemeClr val="bg1">
                  <a:lumMod val="65000"/>
                </a:schemeClr>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US" sz="1800" i="1" dirty="0">
                <a:solidFill>
                  <a:schemeClr val="bg1">
                    <a:lumMod val="65000"/>
                  </a:schemeClr>
                </a:solidFill>
                <a:latin typeface="Calibri"/>
                <a:ea typeface="Calibri"/>
                <a:cs typeface="Calibri"/>
                <a:sym typeface="Calibri"/>
              </a:rPr>
              <a:t>SELECT city, AVG(</a:t>
            </a:r>
            <a:r>
              <a:rPr lang="en-US" sz="1800" i="1" dirty="0" err="1">
                <a:solidFill>
                  <a:schemeClr val="bg1">
                    <a:lumMod val="65000"/>
                  </a:schemeClr>
                </a:solidFill>
                <a:latin typeface="Calibri"/>
                <a:ea typeface="Calibri"/>
                <a:cs typeface="Calibri"/>
                <a:sym typeface="Calibri"/>
              </a:rPr>
              <a:t>mkt_price</a:t>
            </a:r>
            <a:r>
              <a:rPr lang="en-US" sz="1800" i="1" dirty="0">
                <a:solidFill>
                  <a:schemeClr val="bg1">
                    <a:lumMod val="65000"/>
                  </a:schemeClr>
                </a:solidFill>
                <a:latin typeface="Calibri"/>
                <a:ea typeface="Calibri"/>
                <a:cs typeface="Calibri"/>
                <a:sym typeface="Calibri"/>
              </a:rPr>
              <a:t>) AS </a:t>
            </a:r>
            <a:r>
              <a:rPr lang="en-US" sz="1800" i="1" dirty="0" err="1">
                <a:solidFill>
                  <a:schemeClr val="bg1">
                    <a:lumMod val="65000"/>
                  </a:schemeClr>
                </a:solidFill>
                <a:latin typeface="Calibri"/>
                <a:ea typeface="Calibri"/>
                <a:cs typeface="Calibri"/>
                <a:sym typeface="Calibri"/>
              </a:rPr>
              <a:t>avg_price</a:t>
            </a:r>
            <a:endParaRPr sz="1800" i="1" dirty="0">
              <a:solidFill>
                <a:schemeClr val="bg1">
                  <a:lumMod val="65000"/>
                </a:schemeClr>
              </a:solidFill>
              <a:latin typeface="Calibri"/>
              <a:ea typeface="Calibri"/>
              <a:cs typeface="Calibri"/>
              <a:sym typeface="Calibri"/>
            </a:endParaRPr>
          </a:p>
          <a:p>
            <a:pPr marL="914400" lvl="0" indent="0" algn="l" rtl="0">
              <a:spcBef>
                <a:spcPts val="0"/>
              </a:spcBef>
              <a:spcAft>
                <a:spcPts val="0"/>
              </a:spcAft>
              <a:buNone/>
            </a:pPr>
            <a:r>
              <a:rPr lang="en-US" sz="1800" i="1" dirty="0">
                <a:solidFill>
                  <a:schemeClr val="bg1">
                    <a:lumMod val="65000"/>
                  </a:schemeClr>
                </a:solidFill>
                <a:latin typeface="Calibri"/>
                <a:ea typeface="Calibri"/>
                <a:cs typeface="Calibri"/>
                <a:sym typeface="Calibri"/>
              </a:rPr>
              <a:t>FROM transactions</a:t>
            </a:r>
            <a:endParaRPr sz="1800" i="1" dirty="0">
              <a:solidFill>
                <a:schemeClr val="bg1">
                  <a:lumMod val="65000"/>
                </a:schemeClr>
              </a:solidFill>
              <a:latin typeface="Calibri"/>
              <a:ea typeface="Calibri"/>
              <a:cs typeface="Calibri"/>
              <a:sym typeface="Calibri"/>
            </a:endParaRPr>
          </a:p>
          <a:p>
            <a:pPr marL="914400" lvl="0" indent="0" algn="l" rtl="0">
              <a:spcBef>
                <a:spcPts val="0"/>
              </a:spcBef>
              <a:spcAft>
                <a:spcPts val="0"/>
              </a:spcAft>
              <a:buNone/>
            </a:pPr>
            <a:r>
              <a:rPr lang="en-US" sz="1800" i="1" dirty="0">
                <a:solidFill>
                  <a:schemeClr val="bg1">
                    <a:lumMod val="65000"/>
                  </a:schemeClr>
                </a:solidFill>
                <a:latin typeface="Calibri"/>
                <a:ea typeface="Calibri"/>
                <a:cs typeface="Calibri"/>
                <a:sym typeface="Calibri"/>
              </a:rPr>
              <a:t>GROUP BY city</a:t>
            </a:r>
            <a:br>
              <a:rPr lang="en-US" sz="1800" i="1" dirty="0">
                <a:solidFill>
                  <a:schemeClr val="bg1">
                    <a:lumMod val="65000"/>
                  </a:schemeClr>
                </a:solidFill>
                <a:latin typeface="Calibri"/>
                <a:ea typeface="Calibri"/>
                <a:cs typeface="Calibri"/>
                <a:sym typeface="Calibri"/>
              </a:rPr>
            </a:br>
            <a:r>
              <a:rPr lang="en-US" sz="1800" i="1" dirty="0">
                <a:solidFill>
                  <a:schemeClr val="bg1">
                    <a:lumMod val="65000"/>
                  </a:schemeClr>
                </a:solidFill>
                <a:latin typeface="Calibri"/>
                <a:ea typeface="Calibri"/>
                <a:cs typeface="Calibri"/>
                <a:sym typeface="Calibri"/>
              </a:rPr>
              <a:t>HAVING </a:t>
            </a:r>
            <a:r>
              <a:rPr lang="en-US" sz="1800" i="1" dirty="0" err="1">
                <a:solidFill>
                  <a:schemeClr val="bg1">
                    <a:lumMod val="65000"/>
                  </a:schemeClr>
                </a:solidFill>
                <a:latin typeface="Calibri"/>
                <a:ea typeface="Calibri"/>
                <a:cs typeface="Calibri"/>
                <a:sym typeface="Calibri"/>
              </a:rPr>
              <a:t>avg_price</a:t>
            </a:r>
            <a:r>
              <a:rPr lang="en-US" sz="1800" i="1" dirty="0">
                <a:solidFill>
                  <a:schemeClr val="bg1">
                    <a:lumMod val="65000"/>
                  </a:schemeClr>
                </a:solidFill>
                <a:latin typeface="Calibri"/>
                <a:ea typeface="Calibri"/>
                <a:cs typeface="Calibri"/>
                <a:sym typeface="Calibri"/>
              </a:rPr>
              <a:t> &gt; 550,122.52</a:t>
            </a:r>
            <a:endParaRPr sz="1800" i="1" dirty="0">
              <a:solidFill>
                <a:schemeClr val="bg1">
                  <a:lumMod val="65000"/>
                </a:schemeClr>
              </a:solidFill>
              <a:latin typeface="Calibri"/>
              <a:ea typeface="Calibri"/>
              <a:cs typeface="Calibri"/>
              <a:sym typeface="Calibri"/>
            </a:endParaRPr>
          </a:p>
          <a:p>
            <a:pPr marL="914400" lvl="0" indent="0" algn="l" rtl="0">
              <a:spcBef>
                <a:spcPts val="0"/>
              </a:spcBef>
              <a:spcAft>
                <a:spcPts val="0"/>
              </a:spcAft>
              <a:buNone/>
            </a:pPr>
            <a:endParaRPr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for all cities where the average home price is above the national average</a:t>
            </a: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16183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g12c30a3ea24_0_20"/>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Need for Subqueries</a:t>
            </a:r>
            <a:endParaRPr>
              <a:solidFill>
                <a:srgbClr val="57068C"/>
              </a:solidFill>
              <a:latin typeface="Montserrat"/>
              <a:ea typeface="Montserrat"/>
              <a:cs typeface="Montserrat"/>
              <a:sym typeface="Montserrat"/>
            </a:endParaRPr>
          </a:p>
        </p:txBody>
      </p:sp>
      <p:sp>
        <p:nvSpPr>
          <p:cNvPr id="114" name="Google Shape;114;g12c30a3ea24_0_20"/>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15" name="Google Shape;115;g12c30a3ea24_0_20"/>
          <p:cNvSpPr txBox="1"/>
          <p:nvPr/>
        </p:nvSpPr>
        <p:spPr>
          <a:xfrm>
            <a:off x="183175" y="900650"/>
            <a:ext cx="8724300" cy="5356500"/>
          </a:xfrm>
          <a:prstGeom prst="rect">
            <a:avLst/>
          </a:prstGeom>
          <a:noFill/>
          <a:ln>
            <a:noFill/>
          </a:ln>
        </p:spPr>
        <p:txBody>
          <a:bodyPr spcFirstLastPara="1" wrap="square" lIns="91425" tIns="45700" rIns="91425" bIns="45700" anchor="t" anchorCtr="0">
            <a:spAutoFit/>
          </a:bodyPr>
          <a:lstStyle/>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Compute the national average sale price across all houses in the database</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US" sz="1800" b="1" dirty="0">
                <a:solidFill>
                  <a:srgbClr val="57068C"/>
                </a:solidFill>
                <a:latin typeface="Calibri"/>
                <a:ea typeface="Calibri"/>
                <a:cs typeface="Calibri"/>
                <a:sym typeface="Calibri"/>
              </a:rPr>
              <a:t>SELECT AVG(</a:t>
            </a:r>
            <a:r>
              <a:rPr lang="en-US" sz="1800" b="1" dirty="0" err="1">
                <a:solidFill>
                  <a:srgbClr val="57068C"/>
                </a:solidFill>
                <a:latin typeface="Calibri"/>
                <a:ea typeface="Calibri"/>
                <a:cs typeface="Calibri"/>
                <a:sym typeface="Calibri"/>
              </a:rPr>
              <a:t>mkt_price</a:t>
            </a:r>
            <a:r>
              <a:rPr lang="en-US" sz="1800" b="1" dirty="0">
                <a:solidFill>
                  <a:srgbClr val="57068C"/>
                </a:solidFill>
                <a:latin typeface="Calibri"/>
                <a:ea typeface="Calibri"/>
                <a:cs typeface="Calibri"/>
                <a:sym typeface="Calibri"/>
              </a:rPr>
              <a:t>) </a:t>
            </a:r>
            <a:br>
              <a:rPr lang="en-US" sz="1800" b="1" dirty="0">
                <a:solidFill>
                  <a:srgbClr val="57068C"/>
                </a:solidFill>
                <a:latin typeface="Calibri"/>
                <a:ea typeface="Calibri"/>
                <a:cs typeface="Calibri"/>
                <a:sym typeface="Calibri"/>
              </a:rPr>
            </a:br>
            <a:r>
              <a:rPr lang="en-US" sz="1800" b="1" dirty="0">
                <a:solidFill>
                  <a:srgbClr val="57068C"/>
                </a:solidFill>
                <a:latin typeface="Calibri"/>
                <a:ea typeface="Calibri"/>
                <a:cs typeface="Calibri"/>
                <a:sym typeface="Calibri"/>
              </a:rPr>
              <a:t>FROM transactions</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for all cities where the average home price is above $550,122.52</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rgbClr val="A61C00"/>
              </a:buClr>
              <a:buSzPts val="1800"/>
              <a:buFont typeface="Calibri"/>
              <a:buChar char="○"/>
            </a:pPr>
            <a:r>
              <a:rPr lang="en-US" sz="1800" b="1" dirty="0">
                <a:solidFill>
                  <a:srgbClr val="A61C00"/>
                </a:solidFill>
                <a:latin typeface="Calibri"/>
                <a:ea typeface="Calibri"/>
                <a:cs typeface="Calibri"/>
                <a:sym typeface="Calibri"/>
              </a:rPr>
              <a:t>SELECT city,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AS </a:t>
            </a:r>
            <a:r>
              <a:rPr lang="en-US" sz="1800" b="1" dirty="0" err="1">
                <a:solidFill>
                  <a:srgbClr val="A61C00"/>
                </a:solidFill>
                <a:latin typeface="Calibri"/>
                <a:ea typeface="Calibri"/>
                <a:cs typeface="Calibri"/>
                <a:sym typeface="Calibri"/>
              </a:rPr>
              <a:t>avg_price</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FROM transactions</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GROUP BY city</a:t>
            </a:r>
            <a:br>
              <a:rPr lang="en-US" sz="1800" b="1" dirty="0">
                <a:solidFill>
                  <a:srgbClr val="A61C00"/>
                </a:solidFill>
                <a:latin typeface="Calibri"/>
                <a:ea typeface="Calibri"/>
                <a:cs typeface="Calibri"/>
                <a:sym typeface="Calibri"/>
              </a:rPr>
            </a:br>
            <a:r>
              <a:rPr lang="en-US" sz="1800" b="1" dirty="0">
                <a:solidFill>
                  <a:srgbClr val="A61C00"/>
                </a:solidFill>
                <a:latin typeface="Calibri"/>
                <a:ea typeface="Calibri"/>
                <a:cs typeface="Calibri"/>
                <a:sym typeface="Calibri"/>
              </a:rPr>
              <a:t>HAVING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&gt; </a:t>
            </a:r>
            <a:r>
              <a:rPr lang="en-US" sz="1800" b="1" dirty="0">
                <a:solidFill>
                  <a:srgbClr val="57068C"/>
                </a:solidFill>
                <a:latin typeface="Calibri"/>
                <a:ea typeface="Calibri"/>
                <a:cs typeface="Calibri"/>
                <a:sym typeface="Calibri"/>
              </a:rPr>
              <a:t>550122.52</a:t>
            </a:r>
            <a:endParaRPr sz="1800" b="1" dirty="0">
              <a:solidFill>
                <a:srgbClr val="57068C"/>
              </a:solidFill>
              <a:latin typeface="Calibri"/>
              <a:ea typeface="Calibri"/>
              <a:cs typeface="Calibri"/>
              <a:sym typeface="Calibri"/>
            </a:endParaRPr>
          </a:p>
          <a:p>
            <a:pPr marL="914400" lvl="0" indent="0" algn="l" rtl="0">
              <a:spcBef>
                <a:spcPts val="0"/>
              </a:spcBef>
              <a:spcAft>
                <a:spcPts val="0"/>
              </a:spcAft>
              <a:buNone/>
            </a:pPr>
            <a:endParaRPr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for all cities where the average home price is above the national average</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rgbClr val="A61C00"/>
              </a:buClr>
              <a:buSzPts val="1800"/>
              <a:buFont typeface="Calibri"/>
              <a:buChar char="○"/>
            </a:pPr>
            <a:r>
              <a:rPr lang="en-US" sz="1800" b="1" dirty="0">
                <a:solidFill>
                  <a:srgbClr val="A61C00"/>
                </a:solidFill>
                <a:latin typeface="Calibri"/>
                <a:ea typeface="Calibri"/>
                <a:cs typeface="Calibri"/>
                <a:sym typeface="Calibri"/>
              </a:rPr>
              <a:t>SELECT city,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AS </a:t>
            </a:r>
            <a:r>
              <a:rPr lang="en-US" sz="1800" b="1" dirty="0" err="1">
                <a:solidFill>
                  <a:srgbClr val="A61C00"/>
                </a:solidFill>
                <a:latin typeface="Calibri"/>
                <a:ea typeface="Calibri"/>
                <a:cs typeface="Calibri"/>
                <a:sym typeface="Calibri"/>
              </a:rPr>
              <a:t>avg_price</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FROM transactions</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GROUP BY city</a:t>
            </a:r>
            <a:br>
              <a:rPr lang="en-US" sz="1800" b="1" dirty="0">
                <a:solidFill>
                  <a:srgbClr val="A61C00"/>
                </a:solidFill>
                <a:latin typeface="Calibri"/>
                <a:ea typeface="Calibri"/>
                <a:cs typeface="Calibri"/>
                <a:sym typeface="Calibri"/>
              </a:rPr>
            </a:br>
            <a:r>
              <a:rPr lang="en-US" sz="1800" b="1" dirty="0">
                <a:solidFill>
                  <a:srgbClr val="A61C00"/>
                </a:solidFill>
                <a:latin typeface="Calibri"/>
                <a:ea typeface="Calibri"/>
                <a:cs typeface="Calibri"/>
                <a:sym typeface="Calibri"/>
              </a:rPr>
              <a:t>HAVING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a:t>
            </a:r>
            <a:r>
              <a:rPr lang="en-US" sz="1800" dirty="0">
                <a:solidFill>
                  <a:srgbClr val="A61C00"/>
                </a:solidFill>
                <a:latin typeface="Calibri"/>
                <a:ea typeface="Calibri"/>
                <a:cs typeface="Calibri"/>
                <a:sym typeface="Calibri"/>
              </a:rPr>
              <a:t> </a:t>
            </a:r>
            <a:r>
              <a:rPr lang="en-US" sz="1800" dirty="0">
                <a:solidFill>
                  <a:schemeClr val="dk1"/>
                </a:solidFill>
                <a:latin typeface="Calibri"/>
                <a:ea typeface="Calibri"/>
                <a:cs typeface="Calibri"/>
                <a:sym typeface="Calibri"/>
              </a:rPr>
              <a:t>&gt; </a:t>
            </a:r>
            <a:r>
              <a:rPr lang="en-US" sz="1800" b="1" dirty="0">
                <a:solidFill>
                  <a:srgbClr val="57068C"/>
                </a:solidFill>
                <a:latin typeface="Calibri"/>
                <a:ea typeface="Calibri"/>
                <a:cs typeface="Calibri"/>
                <a:sym typeface="Calibri"/>
              </a:rPr>
              <a:t>(SELECT AVG(</a:t>
            </a:r>
            <a:r>
              <a:rPr lang="en-US" sz="1800" b="1" dirty="0" err="1">
                <a:solidFill>
                  <a:srgbClr val="57068C"/>
                </a:solidFill>
                <a:latin typeface="Calibri"/>
                <a:ea typeface="Calibri"/>
                <a:cs typeface="Calibri"/>
                <a:sym typeface="Calibri"/>
              </a:rPr>
              <a:t>mkt_price</a:t>
            </a:r>
            <a:r>
              <a:rPr lang="en-US" sz="1800" b="1" dirty="0">
                <a:solidFill>
                  <a:srgbClr val="57068C"/>
                </a:solidFill>
                <a:latin typeface="Calibri"/>
                <a:ea typeface="Calibri"/>
                <a:cs typeface="Calibri"/>
                <a:sym typeface="Calibri"/>
              </a:rPr>
              <a:t>) FROM transactions)</a:t>
            </a:r>
            <a:endParaRPr sz="1800" b="1" dirty="0">
              <a:solidFill>
                <a:srgbClr val="57068C"/>
              </a:solidFill>
              <a:latin typeface="Calibri"/>
              <a:ea typeface="Calibri"/>
              <a:cs typeface="Calibri"/>
              <a:sym typeface="Calibri"/>
            </a:endParaRPr>
          </a:p>
          <a:p>
            <a:pPr marL="91440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2" name="ElevenLabs_2023-10-18T18_19_06_Michael_pre_s50_sb75_m1">
            <a:hlinkClick r:id="" action="ppaction://media"/>
            <a:extLst>
              <a:ext uri="{FF2B5EF4-FFF2-40B4-BE49-F238E27FC236}">
                <a16:creationId xmlns:a16="http://schemas.microsoft.com/office/drawing/2014/main" id="{D3DCD42B-1870-B0E3-C85D-86F54B9620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6119" y="69093"/>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5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g12e52e12d1a_0_0"/>
          <p:cNvSpPr/>
          <p:nvPr/>
        </p:nvSpPr>
        <p:spPr>
          <a:xfrm>
            <a:off x="386308" y="147496"/>
            <a:ext cx="7757400" cy="554100"/>
          </a:xfrm>
          <a:prstGeom prst="rect">
            <a:avLst/>
          </a:prstGeom>
          <a:noFill/>
          <a:ln>
            <a:noFill/>
          </a:ln>
        </p:spPr>
        <p:txBody>
          <a:bodyPr spcFirstLastPara="1" wrap="square" lIns="45700" tIns="45700" rIns="45700" bIns="45700" anchor="t" anchorCtr="0">
            <a:noAutofit/>
          </a:bodyPr>
          <a:lstStyle/>
          <a:p>
            <a:pPr marL="0" marR="0" lvl="0" indent="0" algn="l" rtl="0">
              <a:spcBef>
                <a:spcPts val="0"/>
              </a:spcBef>
              <a:spcAft>
                <a:spcPts val="0"/>
              </a:spcAft>
              <a:buNone/>
            </a:pPr>
            <a:r>
              <a:rPr lang="en-US" sz="3000" b="1">
                <a:solidFill>
                  <a:srgbClr val="57068C"/>
                </a:solidFill>
                <a:latin typeface="Montserrat"/>
                <a:ea typeface="Montserrat"/>
                <a:cs typeface="Montserrat"/>
                <a:sym typeface="Montserrat"/>
              </a:rPr>
              <a:t>Alternative with Variables</a:t>
            </a:r>
            <a:endParaRPr>
              <a:solidFill>
                <a:srgbClr val="57068C"/>
              </a:solidFill>
              <a:latin typeface="Montserrat"/>
              <a:ea typeface="Montserrat"/>
              <a:cs typeface="Montserrat"/>
              <a:sym typeface="Montserrat"/>
            </a:endParaRPr>
          </a:p>
        </p:txBody>
      </p:sp>
      <p:sp>
        <p:nvSpPr>
          <p:cNvPr id="121" name="Google Shape;121;g12e52e12d1a_0_0"/>
          <p:cNvSpPr/>
          <p:nvPr/>
        </p:nvSpPr>
        <p:spPr>
          <a:xfrm>
            <a:off x="469900" y="1282700"/>
            <a:ext cx="8204100" cy="3078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2000">
              <a:solidFill>
                <a:schemeClr val="dk1"/>
              </a:solidFill>
              <a:latin typeface="Arimo"/>
              <a:ea typeface="Arimo"/>
              <a:cs typeface="Arimo"/>
              <a:sym typeface="Arimo"/>
            </a:endParaRPr>
          </a:p>
        </p:txBody>
      </p:sp>
      <p:sp>
        <p:nvSpPr>
          <p:cNvPr id="122" name="Google Shape;122;g12e52e12d1a_0_0"/>
          <p:cNvSpPr txBox="1"/>
          <p:nvPr/>
        </p:nvSpPr>
        <p:spPr>
          <a:xfrm>
            <a:off x="183175" y="900650"/>
            <a:ext cx="8724300" cy="5078273"/>
          </a:xfrm>
          <a:prstGeom prst="rect">
            <a:avLst/>
          </a:prstGeom>
          <a:noFill/>
          <a:ln>
            <a:noFill/>
          </a:ln>
        </p:spPr>
        <p:txBody>
          <a:bodyPr spcFirstLastPara="1" wrap="square" lIns="91425" tIns="45700" rIns="91425" bIns="45700" anchor="t" anchorCtr="0">
            <a:spAutoFit/>
          </a:bodyPr>
          <a:lstStyle/>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Query starts becoming harder to read</a:t>
            </a:r>
          </a:p>
          <a:p>
            <a:pPr marL="571500" lvl="1" algn="l" rtl="0">
              <a:spcBef>
                <a:spcPts val="0"/>
              </a:spcBef>
              <a:spcAft>
                <a:spcPts val="0"/>
              </a:spcAft>
              <a:buClr>
                <a:srgbClr val="A61C00"/>
              </a:buClr>
              <a:buSzPts val="1800"/>
            </a:pPr>
            <a:r>
              <a:rPr lang="en-US" sz="1800" b="1" dirty="0">
                <a:solidFill>
                  <a:srgbClr val="A61C00"/>
                </a:solidFill>
                <a:latin typeface="Calibri"/>
                <a:ea typeface="Calibri"/>
                <a:cs typeface="Calibri"/>
                <a:sym typeface="Calibri"/>
              </a:rPr>
              <a:t>	</a:t>
            </a:r>
            <a:r>
              <a:rPr lang="en-US" sz="1800" dirty="0">
                <a:solidFill>
                  <a:srgbClr val="A61C00"/>
                </a:solidFill>
                <a:latin typeface="Calibri"/>
                <a:ea typeface="Calibri"/>
                <a:cs typeface="Calibri"/>
                <a:sym typeface="Calibri"/>
              </a:rPr>
              <a:t>SELECT city, AVG(</a:t>
            </a:r>
            <a:r>
              <a:rPr lang="en-US" sz="1800" dirty="0" err="1">
                <a:solidFill>
                  <a:srgbClr val="A61C00"/>
                </a:solidFill>
                <a:latin typeface="Calibri"/>
                <a:ea typeface="Calibri"/>
                <a:cs typeface="Calibri"/>
                <a:sym typeface="Calibri"/>
              </a:rPr>
              <a:t>mkt_price</a:t>
            </a:r>
            <a:r>
              <a:rPr lang="en-US" sz="1800" dirty="0">
                <a:solidFill>
                  <a:srgbClr val="A61C00"/>
                </a:solidFill>
                <a:latin typeface="Calibri"/>
                <a:ea typeface="Calibri"/>
                <a:cs typeface="Calibri"/>
                <a:sym typeface="Calibri"/>
              </a:rPr>
              <a:t>) AS </a:t>
            </a:r>
            <a:r>
              <a:rPr lang="en-US" sz="1800" dirty="0" err="1">
                <a:solidFill>
                  <a:srgbClr val="A61C00"/>
                </a:solidFill>
                <a:latin typeface="Calibri"/>
                <a:ea typeface="Calibri"/>
                <a:cs typeface="Calibri"/>
                <a:sym typeface="Calibri"/>
              </a:rPr>
              <a:t>avg_price</a:t>
            </a:r>
            <a:endParaRPr lang="en-US" sz="1800"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dirty="0">
                <a:solidFill>
                  <a:srgbClr val="A61C00"/>
                </a:solidFill>
                <a:latin typeface="Calibri"/>
                <a:ea typeface="Calibri"/>
                <a:cs typeface="Calibri"/>
                <a:sym typeface="Calibri"/>
              </a:rPr>
              <a:t>FROM transactions</a:t>
            </a:r>
          </a:p>
          <a:p>
            <a:pPr marL="914400" lvl="0" indent="0" algn="l" rtl="0">
              <a:spcBef>
                <a:spcPts val="0"/>
              </a:spcBef>
              <a:spcAft>
                <a:spcPts val="0"/>
              </a:spcAft>
              <a:buNone/>
            </a:pPr>
            <a:r>
              <a:rPr lang="en-US" sz="1800" dirty="0">
                <a:solidFill>
                  <a:srgbClr val="A61C00"/>
                </a:solidFill>
                <a:latin typeface="Calibri"/>
                <a:ea typeface="Calibri"/>
                <a:cs typeface="Calibri"/>
                <a:sym typeface="Calibri"/>
              </a:rPr>
              <a:t>GROUP BY city</a:t>
            </a:r>
            <a:br>
              <a:rPr lang="en-US" sz="1800" b="1" dirty="0">
                <a:solidFill>
                  <a:srgbClr val="A61C00"/>
                </a:solidFill>
                <a:latin typeface="Calibri"/>
                <a:ea typeface="Calibri"/>
                <a:cs typeface="Calibri"/>
                <a:sym typeface="Calibri"/>
              </a:rPr>
            </a:br>
            <a:r>
              <a:rPr lang="en-US" sz="1800" b="1" dirty="0">
                <a:solidFill>
                  <a:srgbClr val="A61C00"/>
                </a:solidFill>
                <a:latin typeface="Calibri"/>
                <a:ea typeface="Calibri"/>
                <a:cs typeface="Calibri"/>
                <a:sym typeface="Calibri"/>
              </a:rPr>
              <a:t>HAVING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a:t>
            </a:r>
            <a:r>
              <a:rPr lang="en-US" sz="1800" dirty="0">
                <a:solidFill>
                  <a:srgbClr val="A61C00"/>
                </a:solidFill>
                <a:latin typeface="Calibri"/>
                <a:ea typeface="Calibri"/>
                <a:cs typeface="Calibri"/>
                <a:sym typeface="Calibri"/>
              </a:rPr>
              <a:t> </a:t>
            </a:r>
            <a:r>
              <a:rPr lang="en-US" sz="1800" dirty="0">
                <a:solidFill>
                  <a:schemeClr val="dk1"/>
                </a:solidFill>
                <a:latin typeface="Calibri"/>
                <a:ea typeface="Calibri"/>
                <a:cs typeface="Calibri"/>
                <a:sym typeface="Calibri"/>
              </a:rPr>
              <a:t>&gt; </a:t>
            </a:r>
            <a:r>
              <a:rPr lang="en-US" sz="1800" b="1" dirty="0">
                <a:solidFill>
                  <a:srgbClr val="57068C"/>
                </a:solidFill>
                <a:latin typeface="Calibri"/>
                <a:ea typeface="Calibri"/>
                <a:cs typeface="Calibri"/>
                <a:sym typeface="Calibri"/>
              </a:rPr>
              <a:t>(SELECT AVG(</a:t>
            </a:r>
            <a:r>
              <a:rPr lang="en-US" sz="1800" b="1" dirty="0" err="1">
                <a:solidFill>
                  <a:srgbClr val="57068C"/>
                </a:solidFill>
                <a:latin typeface="Calibri"/>
                <a:ea typeface="Calibri"/>
                <a:cs typeface="Calibri"/>
                <a:sym typeface="Calibri"/>
              </a:rPr>
              <a:t>mkt_price</a:t>
            </a:r>
            <a:r>
              <a:rPr lang="en-US" sz="1800" b="1" dirty="0">
                <a:solidFill>
                  <a:srgbClr val="57068C"/>
                </a:solidFill>
                <a:latin typeface="Calibri"/>
                <a:ea typeface="Calibri"/>
                <a:cs typeface="Calibri"/>
                <a:sym typeface="Calibri"/>
              </a:rPr>
              <a:t>) FROM transactions)</a:t>
            </a:r>
          </a:p>
          <a:p>
            <a:pPr marL="114300" lvl="0" algn="l" rtl="0">
              <a:spcBef>
                <a:spcPts val="0"/>
              </a:spcBef>
              <a:spcAft>
                <a:spcPts val="0"/>
              </a:spcAft>
              <a:buClr>
                <a:schemeClr val="dk1"/>
              </a:buClr>
              <a:buSzPts val="1800"/>
            </a:pPr>
            <a:endParaRPr lang="en-US"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endParaRPr lang="en-US"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Compute the national average sale price across all houses in the database</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chemeClr val="dk1"/>
              </a:buClr>
              <a:buSzPts val="1800"/>
              <a:buFont typeface="Calibri"/>
              <a:buChar char="○"/>
            </a:pPr>
            <a:r>
              <a:rPr lang="en-US" sz="1800" b="1" dirty="0">
                <a:solidFill>
                  <a:srgbClr val="57068C"/>
                </a:solidFill>
                <a:latin typeface="Calibri"/>
                <a:ea typeface="Calibri"/>
                <a:cs typeface="Calibri"/>
                <a:sym typeface="Calibri"/>
              </a:rPr>
              <a:t>SET @national_average = (SELECT AVG(</a:t>
            </a:r>
            <a:r>
              <a:rPr lang="en-US" sz="1800" b="1" dirty="0" err="1">
                <a:solidFill>
                  <a:srgbClr val="57068C"/>
                </a:solidFill>
                <a:latin typeface="Calibri"/>
                <a:ea typeface="Calibri"/>
                <a:cs typeface="Calibri"/>
                <a:sym typeface="Calibri"/>
              </a:rPr>
              <a:t>mkt_price</a:t>
            </a:r>
            <a:r>
              <a:rPr lang="en-US" sz="1800" b="1" dirty="0">
                <a:solidFill>
                  <a:srgbClr val="57068C"/>
                </a:solidFill>
                <a:latin typeface="Calibri"/>
                <a:ea typeface="Calibri"/>
                <a:cs typeface="Calibri"/>
                <a:sym typeface="Calibri"/>
              </a:rPr>
              <a:t>) FROM transactions)</a:t>
            </a: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1800" dirty="0">
                <a:solidFill>
                  <a:schemeClr val="dk1"/>
                </a:solidFill>
                <a:latin typeface="Calibri"/>
                <a:ea typeface="Calibri"/>
                <a:cs typeface="Calibri"/>
                <a:sym typeface="Calibri"/>
              </a:rPr>
              <a:t>List all cities and the average price of the houses for all cities where the average home price is above $550,122.52</a:t>
            </a:r>
            <a:endParaRPr sz="1800" dirty="0">
              <a:solidFill>
                <a:schemeClr val="dk1"/>
              </a:solidFill>
              <a:latin typeface="Calibri"/>
              <a:ea typeface="Calibri"/>
              <a:cs typeface="Calibri"/>
              <a:sym typeface="Calibri"/>
            </a:endParaRPr>
          </a:p>
          <a:p>
            <a:pPr marL="914400" lvl="1" indent="-342900" algn="l" rtl="0">
              <a:spcBef>
                <a:spcPts val="0"/>
              </a:spcBef>
              <a:spcAft>
                <a:spcPts val="0"/>
              </a:spcAft>
              <a:buClr>
                <a:srgbClr val="A61C00"/>
              </a:buClr>
              <a:buSzPts val="1800"/>
              <a:buFont typeface="Calibri"/>
              <a:buChar char="○"/>
            </a:pPr>
            <a:r>
              <a:rPr lang="en-US" sz="1800" b="1" dirty="0">
                <a:solidFill>
                  <a:srgbClr val="A61C00"/>
                </a:solidFill>
                <a:latin typeface="Calibri"/>
                <a:ea typeface="Calibri"/>
                <a:cs typeface="Calibri"/>
                <a:sym typeface="Calibri"/>
              </a:rPr>
              <a:t>SELECT city,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AS </a:t>
            </a:r>
            <a:r>
              <a:rPr lang="en-US" sz="1800" b="1" dirty="0" err="1">
                <a:solidFill>
                  <a:srgbClr val="A61C00"/>
                </a:solidFill>
                <a:latin typeface="Calibri"/>
                <a:ea typeface="Calibri"/>
                <a:cs typeface="Calibri"/>
                <a:sym typeface="Calibri"/>
              </a:rPr>
              <a:t>avg_price</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FROM transactions</a:t>
            </a:r>
            <a:endParaRPr sz="1800" b="1" dirty="0">
              <a:solidFill>
                <a:srgbClr val="A61C00"/>
              </a:solidFill>
              <a:latin typeface="Calibri"/>
              <a:ea typeface="Calibri"/>
              <a:cs typeface="Calibri"/>
              <a:sym typeface="Calibri"/>
            </a:endParaRPr>
          </a:p>
          <a:p>
            <a:pPr marL="914400" lvl="0" indent="0" algn="l" rtl="0">
              <a:spcBef>
                <a:spcPts val="0"/>
              </a:spcBef>
              <a:spcAft>
                <a:spcPts val="0"/>
              </a:spcAft>
              <a:buNone/>
            </a:pPr>
            <a:r>
              <a:rPr lang="en-US" sz="1800" b="1" dirty="0">
                <a:solidFill>
                  <a:srgbClr val="A61C00"/>
                </a:solidFill>
                <a:latin typeface="Calibri"/>
                <a:ea typeface="Calibri"/>
                <a:cs typeface="Calibri"/>
                <a:sym typeface="Calibri"/>
              </a:rPr>
              <a:t>GROUP BY city</a:t>
            </a:r>
            <a:br>
              <a:rPr lang="en-US" sz="1800" b="1" dirty="0">
                <a:solidFill>
                  <a:srgbClr val="A61C00"/>
                </a:solidFill>
                <a:latin typeface="Calibri"/>
                <a:ea typeface="Calibri"/>
                <a:cs typeface="Calibri"/>
                <a:sym typeface="Calibri"/>
              </a:rPr>
            </a:br>
            <a:r>
              <a:rPr lang="en-US" sz="1800" b="1" dirty="0">
                <a:solidFill>
                  <a:srgbClr val="A61C00"/>
                </a:solidFill>
                <a:latin typeface="Calibri"/>
                <a:ea typeface="Calibri"/>
                <a:cs typeface="Calibri"/>
                <a:sym typeface="Calibri"/>
              </a:rPr>
              <a:t>HAVING AVG(</a:t>
            </a:r>
            <a:r>
              <a:rPr lang="en-US" sz="1800" b="1" dirty="0" err="1">
                <a:solidFill>
                  <a:srgbClr val="A61C00"/>
                </a:solidFill>
                <a:latin typeface="Calibri"/>
                <a:ea typeface="Calibri"/>
                <a:cs typeface="Calibri"/>
                <a:sym typeface="Calibri"/>
              </a:rPr>
              <a:t>mkt_price</a:t>
            </a:r>
            <a:r>
              <a:rPr lang="en-US" sz="1800" b="1" dirty="0">
                <a:solidFill>
                  <a:srgbClr val="A61C00"/>
                </a:solidFill>
                <a:latin typeface="Calibri"/>
                <a:ea typeface="Calibri"/>
                <a:cs typeface="Calibri"/>
                <a:sym typeface="Calibri"/>
              </a:rPr>
              <a:t>) &gt; </a:t>
            </a:r>
            <a:r>
              <a:rPr lang="en-US" sz="1800" b="1" dirty="0">
                <a:solidFill>
                  <a:srgbClr val="57068C"/>
                </a:solidFill>
                <a:latin typeface="Calibri"/>
                <a:ea typeface="Calibri"/>
                <a:cs typeface="Calibri"/>
                <a:sym typeface="Calibri"/>
              </a:rPr>
              <a:t>@national_average </a:t>
            </a:r>
            <a:endParaRPr sz="1800" b="1" dirty="0">
              <a:solidFill>
                <a:srgbClr val="57068C"/>
              </a:solidFill>
              <a:latin typeface="Calibri"/>
              <a:ea typeface="Calibri"/>
              <a:cs typeface="Calibri"/>
              <a:sym typeface="Calibri"/>
            </a:endParaRPr>
          </a:p>
          <a:p>
            <a:pPr marL="91440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2" name="ElevenLabs_2023-10-18T18_34_11_Michael_pre_s50_sb75_m1">
            <a:hlinkClick r:id="" action="ppaction://media"/>
            <a:extLst>
              <a:ext uri="{FF2B5EF4-FFF2-40B4-BE49-F238E27FC236}">
                <a16:creationId xmlns:a16="http://schemas.microsoft.com/office/drawing/2014/main" id="{C9075975-5479-8390-503E-EE978ED84E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57692" y="119746"/>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5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1568</TotalTime>
  <Words>4626</Words>
  <Application>Microsoft Office PowerPoint</Application>
  <PresentationFormat>On-screen Show (4:3)</PresentationFormat>
  <Paragraphs>564</Paragraphs>
  <Slides>41</Slides>
  <Notes>41</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Montserrat</vt:lpstr>
      <vt:lpstr>Arimo</vt:lpstr>
      <vt:lpstr>Calibri</vt:lpstr>
      <vt:lpstr>Arial</vt:lpstr>
      <vt:lpstr>Office Theme</vt:lpstr>
      <vt:lpstr>SQL Subqueries and Variables  or, how to reuse results and query the results of other queries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Subqueries and Variables</dc:title>
  <dc:creator>Panos Ipeirotis</dc:creator>
  <cp:lastModifiedBy>Panos Ipeirotis</cp:lastModifiedBy>
  <cp:revision>10</cp:revision>
  <dcterms:created xsi:type="dcterms:W3CDTF">2014-10-20T14:52:46Z</dcterms:created>
  <dcterms:modified xsi:type="dcterms:W3CDTF">2023-10-18T18:47:01Z</dcterms:modified>
</cp:coreProperties>
</file>